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imes New Roman Bold" charset="1" panose="02030802070405020303"/>
      <p:regular r:id="rId24"/>
    </p:embeddedFont>
    <p:embeddedFont>
      <p:font typeface="Arial" charset="1" panose="020B0502020202020204"/>
      <p:regular r:id="rId25"/>
    </p:embeddedFont>
    <p:embeddedFont>
      <p:font typeface="Times New Roman" charset="1" panose="02030502070405020303"/>
      <p:regular r:id="rId29"/>
    </p:embeddedFont>
    <p:embeddedFont>
      <p:font typeface="Cambria" charset="1" panose="02040503050406030204"/>
      <p:regular r:id="rId30"/>
    </p:embeddedFont>
    <p:embeddedFont>
      <p:font typeface="Cambria Bold" charset="1" panose="02040803050406030204"/>
      <p:regular r:id="rId33"/>
    </p:embeddedFont>
    <p:embeddedFont>
      <p:font typeface="Arial Bold" charset="1" panose="020B0802020202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2.xml" Type="http://schemas.openxmlformats.org/officeDocument/2006/relationships/notesSlide"/><Relationship Id="rId32" Target="notesSlides/notesSlide3.xml" Type="http://schemas.openxmlformats.org/officeDocument/2006/relationships/notesSlide"/><Relationship Id="rId33" Target="fonts/font33.fntdata" Type="http://schemas.openxmlformats.org/officeDocument/2006/relationships/font"/><Relationship Id="rId34" Target="notesSlides/notesSlide4.xml" Type="http://schemas.openxmlformats.org/officeDocument/2006/relationships/notesSlide"/><Relationship Id="rId35" Target="fonts/font35.fntdata" Type="http://schemas.openxmlformats.org/officeDocument/2006/relationships/font"/><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1740760" y="1706061"/>
            <a:ext cx="14938247" cy="4905756"/>
            <a:chOff x="0" y="0"/>
            <a:chExt cx="19917662" cy="6541008"/>
          </a:xfrm>
        </p:grpSpPr>
        <p:sp>
          <p:nvSpPr>
            <p:cNvPr name="Freeform 6" id="6"/>
            <p:cNvSpPr/>
            <p:nvPr/>
          </p:nvSpPr>
          <p:spPr>
            <a:xfrm flipH="false" flipV="false" rot="0">
              <a:off x="0" y="0"/>
              <a:ext cx="19917662" cy="6541008"/>
            </a:xfrm>
            <a:custGeom>
              <a:avLst/>
              <a:gdLst/>
              <a:ahLst/>
              <a:cxnLst/>
              <a:rect r="r" b="b" t="t" l="l"/>
              <a:pathLst>
                <a:path h="6541008" w="19917662">
                  <a:moveTo>
                    <a:pt x="0" y="0"/>
                  </a:moveTo>
                  <a:lnTo>
                    <a:pt x="19917662" y="0"/>
                  </a:lnTo>
                  <a:lnTo>
                    <a:pt x="19917662" y="6541008"/>
                  </a:lnTo>
                  <a:lnTo>
                    <a:pt x="0" y="6541008"/>
                  </a:lnTo>
                  <a:close/>
                </a:path>
              </a:pathLst>
            </a:custGeom>
            <a:solidFill>
              <a:srgbClr val="000000">
                <a:alpha val="0"/>
              </a:srgbClr>
            </a:solidFill>
          </p:spPr>
        </p:sp>
        <p:sp>
          <p:nvSpPr>
            <p:cNvPr name="TextBox 7" id="7"/>
            <p:cNvSpPr txBox="true"/>
            <p:nvPr/>
          </p:nvSpPr>
          <p:spPr>
            <a:xfrm>
              <a:off x="0" y="-57150"/>
              <a:ext cx="19917662" cy="6598158"/>
            </a:xfrm>
            <a:prstGeom prst="rect">
              <a:avLst/>
            </a:prstGeom>
          </p:spPr>
          <p:txBody>
            <a:bodyPr anchor="b" rtlCol="false" tIns="0" lIns="0" bIns="0" rIns="0"/>
            <a:lstStyle/>
            <a:p>
              <a:pPr algn="ctr">
                <a:lnSpc>
                  <a:spcPts val="7128"/>
                </a:lnSpc>
              </a:pPr>
              <a:r>
                <a:rPr lang="en-US" sz="6600" b="true">
                  <a:solidFill>
                    <a:srgbClr val="A85229"/>
                  </a:solidFill>
                  <a:latin typeface="Times New Roman Bold"/>
                  <a:ea typeface="Times New Roman Bold"/>
                  <a:cs typeface="Times New Roman Bold"/>
                  <a:sym typeface="Times New Roman Bold"/>
                </a:rPr>
                <a:t>A HYBRID APPROACH FOR CROP YIELD PREDICTION USING A GRADIENT-ENHANCED MULTIPLE LINEAR-POLYNOMIAL MODEL </a:t>
              </a:r>
            </a:p>
          </p:txBody>
        </p:sp>
      </p:grpSp>
      <p:sp>
        <p:nvSpPr>
          <p:cNvPr name="TextBox 8" id="8"/>
          <p:cNvSpPr txBox="true"/>
          <p:nvPr/>
        </p:nvSpPr>
        <p:spPr>
          <a:xfrm rot="0">
            <a:off x="16557406" y="9641023"/>
            <a:ext cx="243199" cy="417851"/>
          </a:xfrm>
          <a:prstGeom prst="rect">
            <a:avLst/>
          </a:prstGeom>
        </p:spPr>
        <p:txBody>
          <a:bodyPr anchor="t" rtlCol="false" tIns="0" lIns="0" bIns="0" rIns="0">
            <a:spAutoFit/>
          </a:bodyPr>
          <a:lstStyle/>
          <a:p>
            <a:pPr algn="r">
              <a:lnSpc>
                <a:spcPts val="2520"/>
              </a:lnSpc>
            </a:pPr>
            <a:r>
              <a:rPr lang="en-US" sz="2100">
                <a:solidFill>
                  <a:srgbClr val="000000"/>
                </a:solidFill>
                <a:latin typeface="Arial"/>
                <a:ea typeface="Arial"/>
                <a:cs typeface="Arial"/>
                <a:sym typeface="Arial"/>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853629" y="0"/>
            <a:ext cx="16168731" cy="800100"/>
            <a:chOff x="0" y="0"/>
            <a:chExt cx="21558308" cy="1066800"/>
          </a:xfrm>
        </p:grpSpPr>
        <p:sp>
          <p:nvSpPr>
            <p:cNvPr name="Freeform 6" id="6"/>
            <p:cNvSpPr/>
            <p:nvPr/>
          </p:nvSpPr>
          <p:spPr>
            <a:xfrm flipH="false" flipV="false" rot="0">
              <a:off x="0" y="0"/>
              <a:ext cx="21558307" cy="1066800"/>
            </a:xfrm>
            <a:custGeom>
              <a:avLst/>
              <a:gdLst/>
              <a:ahLst/>
              <a:cxnLst/>
              <a:rect r="r" b="b" t="t" l="l"/>
              <a:pathLst>
                <a:path h="1066800" w="21558307">
                  <a:moveTo>
                    <a:pt x="0" y="0"/>
                  </a:moveTo>
                  <a:lnTo>
                    <a:pt x="21558307" y="0"/>
                  </a:lnTo>
                  <a:lnTo>
                    <a:pt x="21558307" y="1066800"/>
                  </a:lnTo>
                  <a:lnTo>
                    <a:pt x="0" y="1066800"/>
                  </a:lnTo>
                  <a:close/>
                </a:path>
              </a:pathLst>
            </a:custGeom>
            <a:solidFill>
              <a:srgbClr val="000000">
                <a:alpha val="0"/>
              </a:srgbClr>
            </a:solidFill>
          </p:spPr>
        </p:sp>
        <p:sp>
          <p:nvSpPr>
            <p:cNvPr name="TextBox 7" id="7"/>
            <p:cNvSpPr txBox="true"/>
            <p:nvPr/>
          </p:nvSpPr>
          <p:spPr>
            <a:xfrm>
              <a:off x="0" y="-28575"/>
              <a:ext cx="21558308" cy="1095375"/>
            </a:xfrm>
            <a:prstGeom prst="rect">
              <a:avLst/>
            </a:prstGeom>
          </p:spPr>
          <p:txBody>
            <a:bodyPr anchor="b" rtlCol="false" tIns="0" lIns="0" bIns="0" rIns="0"/>
            <a:lstStyle/>
            <a:p>
              <a:pPr algn="ctr">
                <a:lnSpc>
                  <a:spcPts val="3888"/>
                </a:lnSpc>
              </a:pPr>
              <a:r>
                <a:rPr lang="en-US" sz="3600" b="true">
                  <a:solidFill>
                    <a:srgbClr val="A85229"/>
                  </a:solidFill>
                  <a:latin typeface="Times New Roman Bold"/>
                  <a:ea typeface="Times New Roman Bold"/>
                  <a:cs typeface="Times New Roman Bold"/>
                  <a:sym typeface="Times New Roman Bold"/>
                </a:rPr>
                <a:t>ALGORITHM</a:t>
              </a:r>
            </a:p>
          </p:txBody>
        </p:sp>
      </p:grpSp>
      <p:sp>
        <p:nvSpPr>
          <p:cNvPr name="TextBox 8" id="8"/>
          <p:cNvSpPr txBox="true"/>
          <p:nvPr/>
        </p:nvSpPr>
        <p:spPr>
          <a:xfrm rot="0">
            <a:off x="2254332" y="1227252"/>
            <a:ext cx="13629242" cy="5498973"/>
          </a:xfrm>
          <a:prstGeom prst="rect">
            <a:avLst/>
          </a:prstGeom>
        </p:spPr>
        <p:txBody>
          <a:bodyPr anchor="t" rtlCol="false" tIns="0" lIns="0" bIns="0" rIns="0">
            <a:spAutoFit/>
          </a:bodyPr>
          <a:lstStyle/>
          <a:p>
            <a:pPr algn="l">
              <a:lnSpc>
                <a:spcPts val="2916"/>
              </a:lnSpc>
            </a:pPr>
            <a:r>
              <a:rPr lang="en-US" sz="2700" b="true">
                <a:solidFill>
                  <a:srgbClr val="514A40"/>
                </a:solidFill>
                <a:latin typeface="Times New Roman Bold"/>
                <a:ea typeface="Times New Roman Bold"/>
                <a:cs typeface="Times New Roman Bold"/>
                <a:sym typeface="Times New Roman Bold"/>
              </a:rPr>
              <a:t>Algorithm: </a:t>
            </a:r>
            <a:r>
              <a:rPr lang="en-US" sz="2700">
                <a:solidFill>
                  <a:srgbClr val="514A40"/>
                </a:solidFill>
                <a:latin typeface="Times New Roman"/>
                <a:ea typeface="Times New Roman"/>
                <a:cs typeface="Times New Roman"/>
                <a:sym typeface="Times New Roman"/>
              </a:rPr>
              <a:t>Gradient-Enhanced Multiple Linear-Polynomial(GEMLP) Model</a:t>
            </a:r>
          </a:p>
          <a:p>
            <a:pPr algn="l">
              <a:lnSpc>
                <a:spcPts val="2916"/>
              </a:lnSpc>
            </a:pPr>
            <a:r>
              <a:rPr lang="en-US" sz="2700" b="true">
                <a:solidFill>
                  <a:srgbClr val="514A40"/>
                </a:solidFill>
                <a:latin typeface="Times New Roman Bold"/>
                <a:ea typeface="Times New Roman Bold"/>
                <a:cs typeface="Times New Roman Bold"/>
                <a:sym typeface="Times New Roman Bold"/>
              </a:rPr>
              <a:t>Input:</a:t>
            </a:r>
          </a:p>
          <a:p>
            <a:pPr algn="l" marL="660082" indent="-330041" lvl="1">
              <a:lnSpc>
                <a:spcPts val="2916"/>
              </a:lnSpc>
              <a:buFont typeface="Arial"/>
              <a:buChar char="•"/>
            </a:pPr>
            <a:r>
              <a:rPr lang="en-US" sz="2700">
                <a:solidFill>
                  <a:srgbClr val="514A40"/>
                </a:solidFill>
                <a:latin typeface="Times New Roman"/>
                <a:ea typeface="Times New Roman"/>
                <a:cs typeface="Times New Roman"/>
                <a:sym typeface="Times New Roman"/>
              </a:rPr>
              <a:t>Dataset (X,Y): Features (rainfall, pesticides, temperature) &amp; target (crop yield)</a:t>
            </a:r>
          </a:p>
          <a:p>
            <a:pPr algn="l" marL="660082" indent="-330041" lvl="1">
              <a:lnSpc>
                <a:spcPts val="2916"/>
              </a:lnSpc>
              <a:buFont typeface="Arial"/>
              <a:buChar char="•"/>
            </a:pPr>
            <a:r>
              <a:rPr lang="en-US" sz="2700">
                <a:solidFill>
                  <a:srgbClr val="514A40"/>
                </a:solidFill>
                <a:latin typeface="Times New Roman"/>
                <a:ea typeface="Times New Roman"/>
                <a:cs typeface="Times New Roman"/>
                <a:sym typeface="Times New Roman"/>
              </a:rPr>
              <a:t>Hyper parameters: Learning rate (), polynomial degree (d=2), GBR parameter</a:t>
            </a:r>
          </a:p>
          <a:p>
            <a:pPr algn="l" marL="660082" indent="-330041" lvl="1">
              <a:lnSpc>
                <a:spcPts val="2916"/>
              </a:lnSpc>
              <a:buFont typeface="Arial"/>
              <a:buChar char="•"/>
            </a:pPr>
            <a:r>
              <a:rPr lang="en-US" sz="2700">
                <a:solidFill>
                  <a:srgbClr val="514A40"/>
                </a:solidFill>
                <a:latin typeface="Times New Roman"/>
                <a:ea typeface="Times New Roman"/>
                <a:cs typeface="Times New Roman"/>
                <a:sym typeface="Times New Roman"/>
              </a:rPr>
              <a:t>Models Used:</a:t>
            </a:r>
          </a:p>
          <a:p>
            <a:pPr algn="l" marL="1157763" indent="-578881" lvl="1">
              <a:lnSpc>
                <a:spcPts val="2916"/>
              </a:lnSpc>
              <a:buAutoNum type="arabicPeriod" startAt="1"/>
            </a:pPr>
            <a:r>
              <a:rPr lang="en-US" sz="2700">
                <a:solidFill>
                  <a:srgbClr val="514A40"/>
                </a:solidFill>
                <a:latin typeface="Times New Roman"/>
                <a:ea typeface="Times New Roman"/>
                <a:cs typeface="Times New Roman"/>
                <a:sym typeface="Times New Roman"/>
              </a:rPr>
              <a:t>Multiple Linear Regression (MLR)</a:t>
            </a:r>
          </a:p>
          <a:p>
            <a:pPr algn="l" marL="1157763" indent="-578881" lvl="1">
              <a:lnSpc>
                <a:spcPts val="2916"/>
              </a:lnSpc>
              <a:buAutoNum type="arabicPeriod" startAt="1"/>
            </a:pPr>
            <a:r>
              <a:rPr lang="en-US" sz="2700">
                <a:solidFill>
                  <a:srgbClr val="514A40"/>
                </a:solidFill>
                <a:latin typeface="Times New Roman"/>
                <a:ea typeface="Times New Roman"/>
                <a:cs typeface="Times New Roman"/>
                <a:sym typeface="Times New Roman"/>
              </a:rPr>
              <a:t>Polynomial Regression (PR)</a:t>
            </a:r>
          </a:p>
          <a:p>
            <a:pPr algn="l" marL="1157763" indent="-578881" lvl="1">
              <a:lnSpc>
                <a:spcPts val="2916"/>
              </a:lnSpc>
              <a:buAutoNum type="arabicPeriod" startAt="1"/>
            </a:pPr>
            <a:r>
              <a:rPr lang="en-US" sz="2700">
                <a:solidFill>
                  <a:srgbClr val="514A40"/>
                </a:solidFill>
                <a:latin typeface="Times New Roman"/>
                <a:ea typeface="Times New Roman"/>
                <a:cs typeface="Times New Roman"/>
                <a:sym typeface="Times New Roman"/>
              </a:rPr>
              <a:t>Gradient Boosting Regressor (GBR)</a:t>
            </a:r>
          </a:p>
          <a:p>
            <a:pPr algn="l" marL="1157763" indent="-578881" lvl="1">
              <a:lnSpc>
                <a:spcPts val="2916"/>
              </a:lnSpc>
            </a:pPr>
          </a:p>
          <a:p>
            <a:pPr algn="l" marL="1157763" indent="-578881" lvl="1">
              <a:lnSpc>
                <a:spcPts val="2916"/>
              </a:lnSpc>
            </a:pPr>
          </a:p>
          <a:p>
            <a:pPr algn="l" marL="1157763" indent="-578881" lvl="1">
              <a:lnSpc>
                <a:spcPts val="2916"/>
              </a:lnSpc>
            </a:pPr>
          </a:p>
          <a:p>
            <a:pPr algn="l" marL="1157763" indent="-578881" lvl="1">
              <a:lnSpc>
                <a:spcPts val="2916"/>
              </a:lnSpc>
            </a:pPr>
          </a:p>
          <a:p>
            <a:pPr algn="l" marL="1157763" indent="-578881" lvl="1">
              <a:lnSpc>
                <a:spcPts val="2916"/>
              </a:lnSpc>
            </a:pPr>
          </a:p>
          <a:p>
            <a:pPr algn="l" marL="1157763" indent="-578881" lvl="1">
              <a:lnSpc>
                <a:spcPts val="2916"/>
              </a:lnSpc>
            </a:pPr>
          </a:p>
          <a:p>
            <a:pPr algn="l" marL="1157763" indent="-578881" lvl="1">
              <a:lnSpc>
                <a:spcPts val="2916"/>
              </a:lnSpc>
            </a:pPr>
          </a:p>
        </p:txBody>
      </p:sp>
      <p:grpSp>
        <p:nvGrpSpPr>
          <p:cNvPr name="Group 9" id="9"/>
          <p:cNvGrpSpPr/>
          <p:nvPr/>
        </p:nvGrpSpPr>
        <p:grpSpPr>
          <a:xfrm rot="0">
            <a:off x="15974998" y="9644838"/>
            <a:ext cx="1047362" cy="358353"/>
            <a:chOff x="0" y="0"/>
            <a:chExt cx="1396482" cy="477804"/>
          </a:xfrm>
        </p:grpSpPr>
        <p:sp>
          <p:nvSpPr>
            <p:cNvPr name="Freeform 10" id="10"/>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1" id="11"/>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10</a:t>
              </a:r>
            </a:p>
          </p:txBody>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sp>
        <p:nvSpPr>
          <p:cNvPr name="TextBox 5" id="5"/>
          <p:cNvSpPr txBox="true"/>
          <p:nvPr/>
        </p:nvSpPr>
        <p:spPr>
          <a:xfrm rot="0">
            <a:off x="2043319" y="324130"/>
            <a:ext cx="15124557" cy="5106314"/>
          </a:xfrm>
          <a:prstGeom prst="rect">
            <a:avLst/>
          </a:prstGeom>
        </p:spPr>
        <p:txBody>
          <a:bodyPr anchor="t" rtlCol="false" tIns="0" lIns="0" bIns="0" rIns="0">
            <a:spAutoFit/>
          </a:bodyPr>
          <a:lstStyle/>
          <a:p>
            <a:pPr algn="l">
              <a:lnSpc>
                <a:spcPts val="2332"/>
              </a:lnSpc>
            </a:pPr>
            <a:r>
              <a:rPr lang="en-US" sz="2700" b="true">
                <a:solidFill>
                  <a:srgbClr val="514A40"/>
                </a:solidFill>
                <a:latin typeface="Times New Roman Bold"/>
                <a:ea typeface="Times New Roman Bold"/>
                <a:cs typeface="Times New Roman Bold"/>
                <a:sym typeface="Times New Roman Bold"/>
              </a:rPr>
              <a:t>Output:</a:t>
            </a:r>
          </a:p>
          <a:p>
            <a:pPr algn="l" marL="660082" indent="-330041" lvl="1">
              <a:lnSpc>
                <a:spcPts val="2332"/>
              </a:lnSpc>
              <a:buFont typeface="Arial"/>
              <a:buChar char="•"/>
            </a:pPr>
            <a:r>
              <a:rPr lang="en-US" sz="2700">
                <a:solidFill>
                  <a:srgbClr val="514A40"/>
                </a:solidFill>
                <a:latin typeface="Times New Roman"/>
                <a:ea typeface="Times New Roman"/>
                <a:cs typeface="Times New Roman"/>
                <a:sym typeface="Times New Roman"/>
              </a:rPr>
              <a:t>Trained GEMLP Model </a:t>
            </a:r>
          </a:p>
          <a:p>
            <a:pPr algn="l" marL="660082" indent="-330041" lvl="1">
              <a:lnSpc>
                <a:spcPts val="2332"/>
              </a:lnSpc>
              <a:buFont typeface="Arial"/>
              <a:buChar char="•"/>
            </a:pPr>
            <a:r>
              <a:rPr lang="en-US" sz="2700">
                <a:solidFill>
                  <a:srgbClr val="514A40"/>
                </a:solidFill>
                <a:latin typeface="Times New Roman"/>
                <a:ea typeface="Times New Roman"/>
                <a:cs typeface="Times New Roman"/>
                <a:sym typeface="Times New Roman"/>
              </a:rPr>
              <a:t>Performance Metrics (MSE, RMSE, MAE, , Adjusted </a:t>
            </a:r>
          </a:p>
          <a:p>
            <a:pPr algn="l" marL="629127" indent="-314563" lvl="1">
              <a:lnSpc>
                <a:spcPts val="2332"/>
              </a:lnSpc>
              <a:buFont typeface="Arial"/>
              <a:buChar char="•"/>
            </a:pPr>
            <a:r>
              <a:rPr lang="en-US" sz="2700">
                <a:solidFill>
                  <a:srgbClr val="514A40"/>
                </a:solidFill>
                <a:latin typeface="Times New Roman"/>
                <a:ea typeface="Times New Roman"/>
                <a:cs typeface="Times New Roman"/>
                <a:sym typeface="Times New Roman"/>
              </a:rPr>
              <a:t>Predicted crop yield</a:t>
            </a:r>
          </a:p>
          <a:p>
            <a:pPr algn="l" marL="629127" indent="-314563" lvl="1">
              <a:lnSpc>
                <a:spcPts val="2332"/>
              </a:lnSpc>
            </a:pPr>
            <a:r>
              <a:rPr lang="en-US" b="true" sz="2700">
                <a:solidFill>
                  <a:srgbClr val="514A40"/>
                </a:solidFill>
                <a:latin typeface="Times New Roman Bold"/>
                <a:ea typeface="Times New Roman Bold"/>
                <a:cs typeface="Times New Roman Bold"/>
                <a:sym typeface="Times New Roman Bold"/>
              </a:rPr>
              <a:t>Step-by-Step Algorithm:</a:t>
            </a:r>
          </a:p>
          <a:p>
            <a:pPr algn="l" marL="629127" indent="-314563" lvl="1">
              <a:lnSpc>
                <a:spcPts val="2332"/>
              </a:lnSpc>
              <a:buAutoNum type="arabicPeriod" startAt="1"/>
            </a:pPr>
            <a:r>
              <a:rPr lang="en-US" sz="2700">
                <a:solidFill>
                  <a:srgbClr val="514A40"/>
                </a:solidFill>
                <a:latin typeface="Times New Roman"/>
                <a:ea typeface="Times New Roman"/>
                <a:cs typeface="Times New Roman"/>
                <a:sym typeface="Times New Roman"/>
              </a:rPr>
              <a:t>Data Preprocessing</a:t>
            </a:r>
          </a:p>
          <a:p>
            <a:pPr algn="l" marL="1174432" indent="-587216" lvl="1">
              <a:lnSpc>
                <a:spcPts val="2332"/>
              </a:lnSpc>
              <a:buFont typeface="Arial"/>
              <a:buChar char="•"/>
            </a:pPr>
            <a:r>
              <a:rPr lang="en-US" sz="2700">
                <a:solidFill>
                  <a:srgbClr val="514A40"/>
                </a:solidFill>
                <a:latin typeface="Times New Roman"/>
                <a:ea typeface="Times New Roman"/>
                <a:cs typeface="Times New Roman"/>
                <a:sym typeface="Times New Roman"/>
              </a:rPr>
              <a:t>Load  and clean the dataset (handle missing values, feature selection)</a:t>
            </a:r>
          </a:p>
          <a:p>
            <a:pPr algn="l" marL="1174432" indent="-587216" lvl="1">
              <a:lnSpc>
                <a:spcPts val="2332"/>
              </a:lnSpc>
              <a:buFont typeface="Arial"/>
              <a:buChar char="•"/>
            </a:pPr>
            <a:r>
              <a:rPr lang="en-US" sz="2700">
                <a:solidFill>
                  <a:srgbClr val="514A40"/>
                </a:solidFill>
                <a:latin typeface="Times New Roman"/>
                <a:ea typeface="Times New Roman"/>
                <a:cs typeface="Times New Roman"/>
                <a:sym typeface="Times New Roman"/>
              </a:rPr>
              <a:t>Convert categorical features (One-Hot Encoding)</a:t>
            </a:r>
          </a:p>
          <a:p>
            <a:pPr algn="l" marL="1174432" indent="-587216" lvl="1">
              <a:lnSpc>
                <a:spcPts val="2332"/>
              </a:lnSpc>
              <a:buFont typeface="Arial"/>
              <a:buChar char="•"/>
            </a:pPr>
            <a:r>
              <a:rPr lang="en-US" sz="2700">
                <a:solidFill>
                  <a:srgbClr val="514A40"/>
                </a:solidFill>
                <a:latin typeface="Times New Roman"/>
                <a:ea typeface="Times New Roman"/>
                <a:cs typeface="Times New Roman"/>
                <a:sym typeface="Times New Roman"/>
              </a:rPr>
              <a:t>Scale numerical features using MinMaxScaler</a:t>
            </a:r>
          </a:p>
          <a:p>
            <a:pPr algn="l" marL="1174432" indent="-587216" lvl="1">
              <a:lnSpc>
                <a:spcPts val="2332"/>
              </a:lnSpc>
              <a:buFont typeface="Arial"/>
              <a:buChar char="•"/>
            </a:pPr>
            <a:r>
              <a:rPr lang="en-US" sz="2700">
                <a:solidFill>
                  <a:srgbClr val="514A40"/>
                </a:solidFill>
                <a:latin typeface="Times New Roman"/>
                <a:ea typeface="Times New Roman"/>
                <a:cs typeface="Times New Roman"/>
                <a:sym typeface="Times New Roman"/>
              </a:rPr>
              <a:t>Split data into Training (80%) &amp; Testing (20%) sets</a:t>
            </a:r>
          </a:p>
          <a:p>
            <a:pPr algn="l" marL="629127" indent="-314563" lvl="1">
              <a:lnSpc>
                <a:spcPts val="2332"/>
              </a:lnSpc>
              <a:buAutoNum type="arabicPeriod" startAt="1"/>
            </a:pPr>
            <a:r>
              <a:rPr lang="en-US" sz="2700">
                <a:solidFill>
                  <a:srgbClr val="514A40"/>
                </a:solidFill>
                <a:latin typeface="Times New Roman"/>
                <a:ea typeface="Times New Roman"/>
                <a:cs typeface="Times New Roman"/>
                <a:sym typeface="Times New Roman"/>
              </a:rPr>
              <a:t>Model Training</a:t>
            </a:r>
          </a:p>
          <a:p>
            <a:pPr algn="l" marL="1188720" indent="-594360" lvl="1">
              <a:lnSpc>
                <a:spcPts val="2332"/>
              </a:lnSpc>
              <a:buFont typeface="Arial"/>
              <a:buChar char="•"/>
            </a:pPr>
            <a:r>
              <a:rPr lang="en-US" sz="2700">
                <a:solidFill>
                  <a:srgbClr val="514A40"/>
                </a:solidFill>
                <a:latin typeface="Times New Roman"/>
                <a:ea typeface="Times New Roman"/>
                <a:cs typeface="Times New Roman"/>
                <a:sym typeface="Times New Roman"/>
              </a:rPr>
              <a:t>Train  Multiple Linear Regression Model (MLR):  </a:t>
            </a:r>
          </a:p>
          <a:p>
            <a:pPr algn="l" marL="1700688" indent="-850344" lvl="1">
              <a:lnSpc>
                <a:spcPts val="2332"/>
              </a:lnSpc>
              <a:buAutoNum type="arabicPeriod" startAt="1"/>
            </a:pPr>
            <a:r>
              <a:rPr lang="en-US" sz="2700">
                <a:solidFill>
                  <a:srgbClr val="514A40"/>
                </a:solidFill>
                <a:latin typeface="Times New Roman"/>
                <a:ea typeface="Times New Roman"/>
                <a:cs typeface="Times New Roman"/>
                <a:sym typeface="Times New Roman"/>
              </a:rPr>
              <a:t>Compute output:   </a:t>
            </a:r>
          </a:p>
          <a:p>
            <a:pPr algn="l" marL="1700688" indent="-850344" lvl="1">
              <a:lnSpc>
                <a:spcPts val="2332"/>
              </a:lnSpc>
            </a:pPr>
          </a:p>
          <a:p>
            <a:pPr algn="l" marL="1700688" indent="-850344" lvl="1">
              <a:lnSpc>
                <a:spcPts val="2332"/>
              </a:lnSpc>
            </a:pPr>
          </a:p>
          <a:p>
            <a:pPr algn="l" marL="1700688" indent="-850344" lvl="1">
              <a:lnSpc>
                <a:spcPts val="2332"/>
              </a:lnSpc>
            </a:pPr>
          </a:p>
          <a:p>
            <a:pPr algn="l" marL="1700688" indent="-850344" lvl="1">
              <a:lnSpc>
                <a:spcPts val="2332"/>
              </a:lnSpc>
            </a:pPr>
          </a:p>
        </p:txBody>
      </p:sp>
      <p:grpSp>
        <p:nvGrpSpPr>
          <p:cNvPr name="Group 6" id="6"/>
          <p:cNvGrpSpPr/>
          <p:nvPr/>
        </p:nvGrpSpPr>
        <p:grpSpPr>
          <a:xfrm rot="0">
            <a:off x="15983337" y="9646778"/>
            <a:ext cx="1047362" cy="358353"/>
            <a:chOff x="0" y="0"/>
            <a:chExt cx="1396482" cy="477804"/>
          </a:xfrm>
        </p:grpSpPr>
        <p:sp>
          <p:nvSpPr>
            <p:cNvPr name="Freeform 7" id="7"/>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8" id="8"/>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11</a:t>
              </a:r>
            </a:p>
          </p:txBody>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sp>
        <p:nvSpPr>
          <p:cNvPr name="TextBox 5" id="5"/>
          <p:cNvSpPr txBox="true"/>
          <p:nvPr/>
        </p:nvSpPr>
        <p:spPr>
          <a:xfrm rot="0">
            <a:off x="1990563" y="183080"/>
            <a:ext cx="15142142" cy="9014986"/>
          </a:xfrm>
          <a:prstGeom prst="rect">
            <a:avLst/>
          </a:prstGeom>
        </p:spPr>
        <p:txBody>
          <a:bodyPr anchor="t" rtlCol="false" tIns="0" lIns="0" bIns="0" rIns="0">
            <a:spAutoFit/>
          </a:bodyPr>
          <a:lstStyle/>
          <a:p>
            <a:pPr algn="l" marL="1177183" indent="-588591" lvl="1">
              <a:lnSpc>
                <a:spcPts val="2562"/>
              </a:lnSpc>
              <a:buFont typeface="Arial"/>
              <a:buChar char="•"/>
            </a:pPr>
            <a:r>
              <a:rPr lang="en-US" b="true" sz="2636">
                <a:solidFill>
                  <a:srgbClr val="514A40"/>
                </a:solidFill>
                <a:latin typeface="Times New Roman Bold"/>
                <a:ea typeface="Times New Roman Bold"/>
                <a:cs typeface="Times New Roman Bold"/>
                <a:sym typeface="Times New Roman Bold"/>
              </a:rPr>
              <a:t>  </a:t>
            </a:r>
            <a:r>
              <a:rPr lang="en-US" sz="2636">
                <a:solidFill>
                  <a:srgbClr val="514A40"/>
                </a:solidFill>
                <a:latin typeface="Times New Roman"/>
                <a:ea typeface="Times New Roman"/>
                <a:cs typeface="Times New Roman"/>
                <a:sym typeface="Times New Roman"/>
              </a:rPr>
              <a:t>Train Polynomial regression (PR) (degree=2)</a:t>
            </a:r>
          </a:p>
          <a:p>
            <a:pPr algn="l" marL="1936802" indent="-968401" lvl="1">
              <a:lnSpc>
                <a:spcPts val="2562"/>
              </a:lnSpc>
              <a:buAutoNum type="arabicPeriod" startAt="1"/>
            </a:pPr>
            <a:r>
              <a:rPr lang="en-US" sz="2636">
                <a:solidFill>
                  <a:srgbClr val="514A40"/>
                </a:solidFill>
                <a:latin typeface="Times New Roman"/>
                <a:ea typeface="Times New Roman"/>
                <a:cs typeface="Times New Roman"/>
                <a:sym typeface="Times New Roman"/>
              </a:rPr>
              <a:t>Transform input:</a:t>
            </a:r>
          </a:p>
          <a:p>
            <a:pPr algn="l" marL="1936802" indent="-968401" lvl="1">
              <a:lnSpc>
                <a:spcPts val="2562"/>
              </a:lnSpc>
              <a:buAutoNum type="arabicPeriod" startAt="1"/>
            </a:pPr>
            <a:r>
              <a:rPr lang="en-US" sz="2636">
                <a:solidFill>
                  <a:srgbClr val="514A40"/>
                </a:solidFill>
                <a:latin typeface="Times New Roman"/>
                <a:ea typeface="Times New Roman"/>
                <a:cs typeface="Times New Roman"/>
                <a:sym typeface="Times New Roman"/>
              </a:rPr>
              <a:t>Compute outputs:   </a:t>
            </a:r>
          </a:p>
          <a:p>
            <a:pPr algn="l" marL="1177183" indent="-588591" lvl="1">
              <a:lnSpc>
                <a:spcPts val="2562"/>
              </a:lnSpc>
              <a:buFont typeface="Arial"/>
              <a:buChar char="•"/>
            </a:pPr>
            <a:r>
              <a:rPr lang="en-US" b="true" sz="2636">
                <a:solidFill>
                  <a:srgbClr val="514A40"/>
                </a:solidFill>
                <a:latin typeface="Times New Roman Bold"/>
                <a:ea typeface="Times New Roman Bold"/>
                <a:cs typeface="Times New Roman Bold"/>
                <a:sym typeface="Times New Roman Bold"/>
              </a:rPr>
              <a:t>   </a:t>
            </a:r>
            <a:r>
              <a:rPr lang="en-US" sz="2636">
                <a:solidFill>
                  <a:srgbClr val="514A40"/>
                </a:solidFill>
                <a:latin typeface="Times New Roman"/>
                <a:ea typeface="Times New Roman"/>
                <a:cs typeface="Times New Roman"/>
                <a:sym typeface="Times New Roman"/>
              </a:rPr>
              <a:t>Combine outputs:    +</a:t>
            </a:r>
          </a:p>
          <a:p>
            <a:pPr algn="l" marL="1177183" indent="-588591" lvl="1">
              <a:lnSpc>
                <a:spcPts val="2562"/>
              </a:lnSpc>
              <a:buFont typeface="Arial"/>
              <a:buChar char="•"/>
            </a:pPr>
            <a:r>
              <a:rPr lang="en-US" sz="2636">
                <a:solidFill>
                  <a:srgbClr val="514A40"/>
                </a:solidFill>
                <a:latin typeface="Times New Roman"/>
                <a:ea typeface="Times New Roman"/>
                <a:cs typeface="Times New Roman"/>
                <a:sym typeface="Times New Roman"/>
              </a:rPr>
              <a:t>   Train Gradient Boosting Regressor(GBR) on combined features(Z,Y)</a:t>
            </a:r>
          </a:p>
          <a:p>
            <a:pPr algn="l" marL="617588" indent="-308794" lvl="1">
              <a:lnSpc>
                <a:spcPts val="2562"/>
              </a:lnSpc>
              <a:buAutoNum type="arabicPeriod" startAt="1"/>
            </a:pPr>
            <a:r>
              <a:rPr lang="en-US" sz="2636">
                <a:solidFill>
                  <a:srgbClr val="514A40"/>
                </a:solidFill>
                <a:latin typeface="Times New Roman"/>
                <a:ea typeface="Times New Roman"/>
                <a:cs typeface="Times New Roman"/>
                <a:sym typeface="Times New Roman"/>
              </a:rPr>
              <a:t>Model Evaluation (Testing phase)</a:t>
            </a:r>
          </a:p>
          <a:p>
            <a:pPr algn="l" marL="1177183" indent="-588591" lvl="1">
              <a:lnSpc>
                <a:spcPts val="2562"/>
              </a:lnSpc>
              <a:buFont typeface="Arial"/>
              <a:buChar char="•"/>
            </a:pPr>
            <a:r>
              <a:rPr lang="en-US" sz="2636">
                <a:solidFill>
                  <a:srgbClr val="514A40"/>
                </a:solidFill>
                <a:latin typeface="Times New Roman"/>
                <a:ea typeface="Times New Roman"/>
                <a:cs typeface="Times New Roman"/>
                <a:sym typeface="Times New Roman"/>
              </a:rPr>
              <a:t> Predict crop yield on test data</a:t>
            </a:r>
          </a:p>
          <a:p>
            <a:pPr algn="l" marL="1177183" indent="-588591" lvl="1">
              <a:lnSpc>
                <a:spcPts val="2562"/>
              </a:lnSpc>
              <a:buFont typeface="Arial"/>
              <a:buChar char="•"/>
            </a:pPr>
            <a:r>
              <a:rPr lang="en-US" sz="2636">
                <a:solidFill>
                  <a:srgbClr val="514A40"/>
                </a:solidFill>
                <a:latin typeface="Times New Roman"/>
                <a:ea typeface="Times New Roman"/>
                <a:cs typeface="Times New Roman"/>
                <a:sym typeface="Times New Roman"/>
              </a:rPr>
              <a:t>Compute performance metrics</a:t>
            </a:r>
          </a:p>
          <a:p>
            <a:pPr algn="l" marL="1953470" indent="-976735" lvl="1">
              <a:lnSpc>
                <a:spcPts val="2562"/>
              </a:lnSpc>
              <a:buAutoNum type="arabicPeriod" startAt="1"/>
            </a:pPr>
            <a:r>
              <a:rPr lang="en-US" sz="2636">
                <a:solidFill>
                  <a:srgbClr val="514A40"/>
                </a:solidFill>
                <a:latin typeface="Times New Roman"/>
                <a:ea typeface="Times New Roman"/>
                <a:cs typeface="Times New Roman"/>
                <a:sym typeface="Times New Roman"/>
              </a:rPr>
              <a:t>MSE, RMSE, MAE,  , Adjusted      </a:t>
            </a:r>
          </a:p>
          <a:p>
            <a:pPr algn="l" marL="1953470" indent="-976735" lvl="1">
              <a:lnSpc>
                <a:spcPts val="2562"/>
              </a:lnSpc>
              <a:buAutoNum type="arabicPeriod" startAt="1"/>
            </a:pPr>
            <a:r>
              <a:rPr lang="en-US" sz="2636">
                <a:solidFill>
                  <a:srgbClr val="514A40"/>
                </a:solidFill>
                <a:latin typeface="Times New Roman"/>
                <a:ea typeface="Times New Roman"/>
                <a:cs typeface="Times New Roman"/>
                <a:sym typeface="Times New Roman"/>
              </a:rPr>
              <a:t>Convert kg/ha to hg/ha for yield metrics</a:t>
            </a:r>
          </a:p>
          <a:p>
            <a:pPr algn="l" marL="617590" indent="-308795" lvl="1">
              <a:lnSpc>
                <a:spcPts val="2562"/>
              </a:lnSpc>
              <a:buAutoNum type="arabicPeriod" startAt="1"/>
            </a:pPr>
            <a:r>
              <a:rPr lang="en-US" sz="2636">
                <a:solidFill>
                  <a:srgbClr val="514A40"/>
                </a:solidFill>
                <a:latin typeface="Times New Roman"/>
                <a:ea typeface="Times New Roman"/>
                <a:cs typeface="Times New Roman"/>
                <a:sym typeface="Times New Roman"/>
              </a:rPr>
              <a:t>Results &amp;  Deployment:  </a:t>
            </a:r>
          </a:p>
          <a:p>
            <a:pPr algn="l" marL="1146226" indent="-573113" lvl="1">
              <a:lnSpc>
                <a:spcPts val="2562"/>
              </a:lnSpc>
              <a:buFont typeface="Arial"/>
              <a:buChar char="•"/>
            </a:pPr>
            <a:r>
              <a:rPr lang="en-US" sz="2636">
                <a:solidFill>
                  <a:srgbClr val="514A40"/>
                </a:solidFill>
                <a:latin typeface="Times New Roman"/>
                <a:ea typeface="Times New Roman"/>
                <a:cs typeface="Times New Roman"/>
                <a:sym typeface="Times New Roman"/>
              </a:rPr>
              <a:t>    Visualize results  (bar charts, correlation heatmap, scatter plots)</a:t>
            </a:r>
          </a:p>
          <a:p>
            <a:pPr algn="l" marL="1177183" indent="-588591" lvl="1">
              <a:lnSpc>
                <a:spcPts val="2562"/>
              </a:lnSpc>
              <a:buFont typeface="Arial"/>
              <a:buChar char="•"/>
            </a:pPr>
            <a:r>
              <a:rPr lang="en-US" sz="2636">
                <a:solidFill>
                  <a:srgbClr val="514A40"/>
                </a:solidFill>
                <a:latin typeface="Times New Roman"/>
                <a:ea typeface="Times New Roman"/>
                <a:cs typeface="Times New Roman"/>
                <a:sym typeface="Times New Roman"/>
              </a:rPr>
              <a:t>Save trained model for futher predictions</a:t>
            </a:r>
          </a:p>
          <a:p>
            <a:pPr algn="l" marL="1177183" indent="-588591" lvl="1">
              <a:lnSpc>
                <a:spcPts val="2562"/>
              </a:lnSpc>
            </a:pPr>
          </a:p>
          <a:p>
            <a:pPr algn="l" marL="1177183" indent="-588591" lvl="1">
              <a:lnSpc>
                <a:spcPts val="2562"/>
              </a:lnSpc>
            </a:pPr>
          </a:p>
          <a:p>
            <a:pPr algn="l" marL="1177183" indent="-588591" lvl="1">
              <a:lnSpc>
                <a:spcPts val="2562"/>
              </a:lnSpc>
            </a:pPr>
          </a:p>
        </p:txBody>
      </p:sp>
      <p:grpSp>
        <p:nvGrpSpPr>
          <p:cNvPr name="Group 6" id="6"/>
          <p:cNvGrpSpPr/>
          <p:nvPr/>
        </p:nvGrpSpPr>
        <p:grpSpPr>
          <a:xfrm rot="0">
            <a:off x="15754737" y="9664362"/>
            <a:ext cx="1047362" cy="358353"/>
            <a:chOff x="0" y="0"/>
            <a:chExt cx="1396482" cy="477804"/>
          </a:xfrm>
        </p:grpSpPr>
        <p:sp>
          <p:nvSpPr>
            <p:cNvPr name="Freeform 7" id="7"/>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8" id="8"/>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12</a:t>
              </a:r>
            </a:p>
          </p:txBody>
        </p:sp>
      </p:gr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sp>
        <p:nvSpPr>
          <p:cNvPr name="TextBox 5" id="5"/>
          <p:cNvSpPr txBox="true"/>
          <p:nvPr/>
        </p:nvSpPr>
        <p:spPr>
          <a:xfrm rot="0">
            <a:off x="678195" y="-102617"/>
            <a:ext cx="16931604" cy="1540764"/>
          </a:xfrm>
          <a:prstGeom prst="rect">
            <a:avLst/>
          </a:prstGeom>
        </p:spPr>
        <p:txBody>
          <a:bodyPr anchor="t" rtlCol="false" tIns="0" lIns="0" bIns="0" rIns="0">
            <a:spAutoFit/>
          </a:bodyPr>
          <a:lstStyle/>
          <a:p>
            <a:pPr algn="ctr">
              <a:lnSpc>
                <a:spcPts val="3888"/>
              </a:lnSpc>
            </a:pPr>
          </a:p>
          <a:p>
            <a:pPr algn="ctr">
              <a:lnSpc>
                <a:spcPts val="3888"/>
              </a:lnSpc>
            </a:pPr>
            <a:r>
              <a:rPr lang="en-US" sz="3600" b="true">
                <a:solidFill>
                  <a:srgbClr val="A85229"/>
                </a:solidFill>
                <a:latin typeface="Times New Roman Bold"/>
                <a:ea typeface="Times New Roman Bold"/>
                <a:cs typeface="Times New Roman Bold"/>
                <a:sym typeface="Times New Roman Bold"/>
              </a:rPr>
              <a:t>DATASET USED</a:t>
            </a:r>
          </a:p>
          <a:p>
            <a:pPr algn="ctr">
              <a:lnSpc>
                <a:spcPts val="3888"/>
              </a:lnSpc>
            </a:pPr>
          </a:p>
        </p:txBody>
      </p:sp>
      <p:grpSp>
        <p:nvGrpSpPr>
          <p:cNvPr name="Group 6" id="6"/>
          <p:cNvGrpSpPr>
            <a:grpSpLocks noChangeAspect="true"/>
          </p:cNvGrpSpPr>
          <p:nvPr/>
        </p:nvGrpSpPr>
        <p:grpSpPr>
          <a:xfrm rot="0">
            <a:off x="3699699" y="1339942"/>
            <a:ext cx="10888594" cy="6516009"/>
            <a:chOff x="0" y="0"/>
            <a:chExt cx="14518126" cy="8688012"/>
          </a:xfrm>
        </p:grpSpPr>
        <p:sp>
          <p:nvSpPr>
            <p:cNvPr name="Freeform 7" id="7"/>
            <p:cNvSpPr/>
            <p:nvPr/>
          </p:nvSpPr>
          <p:spPr>
            <a:xfrm flipH="false" flipV="false" rot="0">
              <a:off x="0" y="0"/>
              <a:ext cx="14518132" cy="8688070"/>
            </a:xfrm>
            <a:custGeom>
              <a:avLst/>
              <a:gdLst/>
              <a:ahLst/>
              <a:cxnLst/>
              <a:rect r="r" b="b" t="t" l="l"/>
              <a:pathLst>
                <a:path h="8688070" w="14518132">
                  <a:moveTo>
                    <a:pt x="0" y="0"/>
                  </a:moveTo>
                  <a:lnTo>
                    <a:pt x="14518132" y="0"/>
                  </a:lnTo>
                  <a:lnTo>
                    <a:pt x="14518132" y="8688070"/>
                  </a:lnTo>
                  <a:lnTo>
                    <a:pt x="0" y="8688070"/>
                  </a:lnTo>
                  <a:lnTo>
                    <a:pt x="0" y="0"/>
                  </a:lnTo>
                  <a:close/>
                </a:path>
              </a:pathLst>
            </a:custGeom>
            <a:blipFill>
              <a:blip r:embed="rId3"/>
              <a:stretch>
                <a:fillRect l="0" t="0" r="0" b="0"/>
              </a:stretch>
            </a:blipFill>
          </p:spPr>
        </p:sp>
      </p:grpSp>
      <p:grpSp>
        <p:nvGrpSpPr>
          <p:cNvPr name="Group 8" id="8"/>
          <p:cNvGrpSpPr/>
          <p:nvPr/>
        </p:nvGrpSpPr>
        <p:grpSpPr>
          <a:xfrm rot="0">
            <a:off x="16141599" y="9664362"/>
            <a:ext cx="1047362" cy="358353"/>
            <a:chOff x="0" y="0"/>
            <a:chExt cx="1396482" cy="477804"/>
          </a:xfrm>
        </p:grpSpPr>
        <p:sp>
          <p:nvSpPr>
            <p:cNvPr name="Freeform 9" id="9"/>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0" id="10"/>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13</a:t>
              </a:r>
            </a:p>
          </p:txBody>
        </p:sp>
      </p:grpSp>
      <p:sp>
        <p:nvSpPr>
          <p:cNvPr name="TextBox 11" id="11"/>
          <p:cNvSpPr txBox="true"/>
          <p:nvPr/>
        </p:nvSpPr>
        <p:spPr>
          <a:xfrm rot="0">
            <a:off x="8019720" y="8174538"/>
            <a:ext cx="2248557" cy="523875"/>
          </a:xfrm>
          <a:prstGeom prst="rect">
            <a:avLst/>
          </a:prstGeom>
        </p:spPr>
        <p:txBody>
          <a:bodyPr anchor="t" rtlCol="false" tIns="0" lIns="0" bIns="0" rIns="0">
            <a:spAutoFit/>
          </a:bodyPr>
          <a:lstStyle/>
          <a:p>
            <a:pPr algn="ctr">
              <a:lnSpc>
                <a:spcPts val="3600"/>
              </a:lnSpc>
            </a:pPr>
            <a:r>
              <a:rPr lang="en-US" sz="3000">
                <a:solidFill>
                  <a:srgbClr val="514A40"/>
                </a:solidFill>
                <a:latin typeface="Times New Roman"/>
                <a:ea typeface="Times New Roman"/>
                <a:cs typeface="Times New Roman"/>
                <a:sym typeface="Times New Roman"/>
              </a:rPr>
              <a:t>Fig.2:Dataset</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1575525" y="22275"/>
            <a:ext cx="16102593" cy="710118"/>
            <a:chOff x="0" y="0"/>
            <a:chExt cx="21470124" cy="946824"/>
          </a:xfrm>
        </p:grpSpPr>
        <p:sp>
          <p:nvSpPr>
            <p:cNvPr name="Freeform 6" id="6"/>
            <p:cNvSpPr/>
            <p:nvPr/>
          </p:nvSpPr>
          <p:spPr>
            <a:xfrm flipH="false" flipV="false" rot="0">
              <a:off x="0" y="0"/>
              <a:ext cx="21470124" cy="946824"/>
            </a:xfrm>
            <a:custGeom>
              <a:avLst/>
              <a:gdLst/>
              <a:ahLst/>
              <a:cxnLst/>
              <a:rect r="r" b="b" t="t" l="l"/>
              <a:pathLst>
                <a:path h="946824" w="21470124">
                  <a:moveTo>
                    <a:pt x="0" y="0"/>
                  </a:moveTo>
                  <a:lnTo>
                    <a:pt x="21470124" y="0"/>
                  </a:lnTo>
                  <a:lnTo>
                    <a:pt x="21470124" y="946824"/>
                  </a:lnTo>
                  <a:lnTo>
                    <a:pt x="0" y="946824"/>
                  </a:lnTo>
                  <a:close/>
                </a:path>
              </a:pathLst>
            </a:custGeom>
            <a:solidFill>
              <a:srgbClr val="000000">
                <a:alpha val="0"/>
              </a:srgbClr>
            </a:solidFill>
          </p:spPr>
        </p:sp>
        <p:sp>
          <p:nvSpPr>
            <p:cNvPr name="TextBox 7" id="7"/>
            <p:cNvSpPr txBox="true"/>
            <p:nvPr/>
          </p:nvSpPr>
          <p:spPr>
            <a:xfrm>
              <a:off x="0" y="-28575"/>
              <a:ext cx="21470124" cy="975399"/>
            </a:xfrm>
            <a:prstGeom prst="rect">
              <a:avLst/>
            </a:prstGeom>
          </p:spPr>
          <p:txBody>
            <a:bodyPr anchor="b" rtlCol="false" tIns="0" lIns="0" bIns="0" rIns="0"/>
            <a:lstStyle/>
            <a:p>
              <a:pPr algn="ctr">
                <a:lnSpc>
                  <a:spcPts val="3888"/>
                </a:lnSpc>
              </a:pPr>
              <a:r>
                <a:rPr lang="en-US" b="true" sz="3600">
                  <a:solidFill>
                    <a:srgbClr val="A85229"/>
                  </a:solidFill>
                  <a:latin typeface="Times New Roman Bold"/>
                  <a:ea typeface="Times New Roman Bold"/>
                  <a:cs typeface="Times New Roman Bold"/>
                  <a:sym typeface="Times New Roman Bold"/>
                </a:rPr>
                <a:t>RESULTS AND DISCUSSION</a:t>
              </a:r>
            </a:p>
          </p:txBody>
        </p:sp>
      </p:grpSp>
      <p:grpSp>
        <p:nvGrpSpPr>
          <p:cNvPr name="Group 8" id="8"/>
          <p:cNvGrpSpPr>
            <a:grpSpLocks noChangeAspect="true"/>
          </p:cNvGrpSpPr>
          <p:nvPr/>
        </p:nvGrpSpPr>
        <p:grpSpPr>
          <a:xfrm rot="0">
            <a:off x="2516798" y="723043"/>
            <a:ext cx="5514726" cy="3507518"/>
            <a:chOff x="0" y="0"/>
            <a:chExt cx="7352968" cy="4676690"/>
          </a:xfrm>
        </p:grpSpPr>
        <p:sp>
          <p:nvSpPr>
            <p:cNvPr name="Freeform 9" id="9"/>
            <p:cNvSpPr/>
            <p:nvPr/>
          </p:nvSpPr>
          <p:spPr>
            <a:xfrm flipH="false" flipV="false" rot="0">
              <a:off x="0" y="0"/>
              <a:ext cx="7352919" cy="4676648"/>
            </a:xfrm>
            <a:custGeom>
              <a:avLst/>
              <a:gdLst/>
              <a:ahLst/>
              <a:cxnLst/>
              <a:rect r="r" b="b" t="t" l="l"/>
              <a:pathLst>
                <a:path h="4676648" w="7352919">
                  <a:moveTo>
                    <a:pt x="0" y="0"/>
                  </a:moveTo>
                  <a:lnTo>
                    <a:pt x="7352919" y="0"/>
                  </a:lnTo>
                  <a:lnTo>
                    <a:pt x="7352919" y="4676648"/>
                  </a:lnTo>
                  <a:lnTo>
                    <a:pt x="0" y="4676648"/>
                  </a:lnTo>
                  <a:lnTo>
                    <a:pt x="0" y="0"/>
                  </a:lnTo>
                  <a:close/>
                </a:path>
              </a:pathLst>
            </a:custGeom>
            <a:blipFill>
              <a:blip r:embed="rId4"/>
              <a:stretch>
                <a:fillRect l="0" t="-1400" r="0" b="-1401"/>
              </a:stretch>
            </a:blipFill>
          </p:spPr>
        </p:sp>
      </p:grpSp>
      <p:grpSp>
        <p:nvGrpSpPr>
          <p:cNvPr name="Group 10" id="10"/>
          <p:cNvGrpSpPr>
            <a:grpSpLocks noChangeAspect="true"/>
          </p:cNvGrpSpPr>
          <p:nvPr/>
        </p:nvGrpSpPr>
        <p:grpSpPr>
          <a:xfrm rot="0">
            <a:off x="10381388" y="723045"/>
            <a:ext cx="5658639" cy="3507518"/>
            <a:chOff x="0" y="0"/>
            <a:chExt cx="7544852" cy="4676690"/>
          </a:xfrm>
        </p:grpSpPr>
        <p:sp>
          <p:nvSpPr>
            <p:cNvPr name="Freeform 11" id="11"/>
            <p:cNvSpPr/>
            <p:nvPr/>
          </p:nvSpPr>
          <p:spPr>
            <a:xfrm flipH="false" flipV="false" rot="0">
              <a:off x="0" y="0"/>
              <a:ext cx="7544816" cy="4676648"/>
            </a:xfrm>
            <a:custGeom>
              <a:avLst/>
              <a:gdLst/>
              <a:ahLst/>
              <a:cxnLst/>
              <a:rect r="r" b="b" t="t" l="l"/>
              <a:pathLst>
                <a:path h="4676648" w="7544816">
                  <a:moveTo>
                    <a:pt x="0" y="0"/>
                  </a:moveTo>
                  <a:lnTo>
                    <a:pt x="7544816" y="0"/>
                  </a:lnTo>
                  <a:lnTo>
                    <a:pt x="7544816" y="4676648"/>
                  </a:lnTo>
                  <a:lnTo>
                    <a:pt x="0" y="4676648"/>
                  </a:lnTo>
                  <a:lnTo>
                    <a:pt x="0" y="0"/>
                  </a:lnTo>
                  <a:close/>
                </a:path>
              </a:pathLst>
            </a:custGeom>
            <a:blipFill>
              <a:blip r:embed="rId5"/>
              <a:stretch>
                <a:fillRect l="0" t="-4387" r="0" b="-4388"/>
              </a:stretch>
            </a:blipFill>
          </p:spPr>
        </p:sp>
      </p:grpSp>
      <p:grpSp>
        <p:nvGrpSpPr>
          <p:cNvPr name="Group 12" id="12"/>
          <p:cNvGrpSpPr>
            <a:grpSpLocks noChangeAspect="true"/>
          </p:cNvGrpSpPr>
          <p:nvPr/>
        </p:nvGrpSpPr>
        <p:grpSpPr>
          <a:xfrm rot="0">
            <a:off x="2516798" y="4960959"/>
            <a:ext cx="5514726" cy="3507518"/>
            <a:chOff x="0" y="0"/>
            <a:chExt cx="7352968" cy="4676690"/>
          </a:xfrm>
        </p:grpSpPr>
        <p:sp>
          <p:nvSpPr>
            <p:cNvPr name="Freeform 13" id="13"/>
            <p:cNvSpPr/>
            <p:nvPr/>
          </p:nvSpPr>
          <p:spPr>
            <a:xfrm flipH="false" flipV="false" rot="0">
              <a:off x="0" y="0"/>
              <a:ext cx="7352919" cy="4676648"/>
            </a:xfrm>
            <a:custGeom>
              <a:avLst/>
              <a:gdLst/>
              <a:ahLst/>
              <a:cxnLst/>
              <a:rect r="r" b="b" t="t" l="l"/>
              <a:pathLst>
                <a:path h="4676648" w="7352919">
                  <a:moveTo>
                    <a:pt x="0" y="0"/>
                  </a:moveTo>
                  <a:lnTo>
                    <a:pt x="7352919" y="0"/>
                  </a:lnTo>
                  <a:lnTo>
                    <a:pt x="7352919" y="4676648"/>
                  </a:lnTo>
                  <a:lnTo>
                    <a:pt x="0" y="4676648"/>
                  </a:lnTo>
                  <a:lnTo>
                    <a:pt x="0" y="0"/>
                  </a:lnTo>
                  <a:close/>
                </a:path>
              </a:pathLst>
            </a:custGeom>
            <a:blipFill>
              <a:blip r:embed="rId6"/>
              <a:stretch>
                <a:fillRect l="-811" t="0" r="-812" b="0"/>
              </a:stretch>
            </a:blipFill>
          </p:spPr>
        </p:sp>
      </p:grpSp>
      <p:grpSp>
        <p:nvGrpSpPr>
          <p:cNvPr name="Group 14" id="14"/>
          <p:cNvGrpSpPr>
            <a:grpSpLocks noChangeAspect="true"/>
          </p:cNvGrpSpPr>
          <p:nvPr/>
        </p:nvGrpSpPr>
        <p:grpSpPr>
          <a:xfrm rot="0">
            <a:off x="10381388" y="4960960"/>
            <a:ext cx="5658639" cy="3507518"/>
            <a:chOff x="0" y="0"/>
            <a:chExt cx="7544852" cy="4676690"/>
          </a:xfrm>
        </p:grpSpPr>
        <p:sp>
          <p:nvSpPr>
            <p:cNvPr name="Freeform 15" id="15"/>
            <p:cNvSpPr/>
            <p:nvPr/>
          </p:nvSpPr>
          <p:spPr>
            <a:xfrm flipH="false" flipV="false" rot="0">
              <a:off x="0" y="0"/>
              <a:ext cx="7544816" cy="4676648"/>
            </a:xfrm>
            <a:custGeom>
              <a:avLst/>
              <a:gdLst/>
              <a:ahLst/>
              <a:cxnLst/>
              <a:rect r="r" b="b" t="t" l="l"/>
              <a:pathLst>
                <a:path h="4676648" w="7544816">
                  <a:moveTo>
                    <a:pt x="0" y="0"/>
                  </a:moveTo>
                  <a:lnTo>
                    <a:pt x="7544816" y="0"/>
                  </a:lnTo>
                  <a:lnTo>
                    <a:pt x="7544816" y="4676648"/>
                  </a:lnTo>
                  <a:lnTo>
                    <a:pt x="0" y="4676648"/>
                  </a:lnTo>
                  <a:lnTo>
                    <a:pt x="0" y="0"/>
                  </a:lnTo>
                  <a:close/>
                </a:path>
              </a:pathLst>
            </a:custGeom>
            <a:blipFill>
              <a:blip r:embed="rId7"/>
              <a:stretch>
                <a:fillRect l="0" t="-7645" r="0" b="-7646"/>
              </a:stretch>
            </a:blipFill>
          </p:spPr>
        </p:sp>
      </p:grpSp>
      <p:grpSp>
        <p:nvGrpSpPr>
          <p:cNvPr name="Group 16" id="16"/>
          <p:cNvGrpSpPr/>
          <p:nvPr/>
        </p:nvGrpSpPr>
        <p:grpSpPr>
          <a:xfrm rot="0">
            <a:off x="16040027" y="9699531"/>
            <a:ext cx="1047362" cy="358353"/>
            <a:chOff x="0" y="0"/>
            <a:chExt cx="1396482" cy="477804"/>
          </a:xfrm>
        </p:grpSpPr>
        <p:sp>
          <p:nvSpPr>
            <p:cNvPr name="Freeform 17" id="17"/>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8" id="18"/>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14</a:t>
              </a:r>
            </a:p>
          </p:txBody>
        </p:sp>
      </p:grpSp>
      <p:sp>
        <p:nvSpPr>
          <p:cNvPr name="TextBox 19" id="19"/>
          <p:cNvSpPr txBox="true"/>
          <p:nvPr/>
        </p:nvSpPr>
        <p:spPr>
          <a:xfrm rot="0">
            <a:off x="4330221" y="4176887"/>
            <a:ext cx="1887879" cy="575400"/>
          </a:xfrm>
          <a:prstGeom prst="rect">
            <a:avLst/>
          </a:prstGeom>
        </p:spPr>
        <p:txBody>
          <a:bodyPr anchor="t" rtlCol="false" tIns="0" lIns="0" bIns="0" rIns="0">
            <a:spAutoFit/>
          </a:bodyPr>
          <a:lstStyle/>
          <a:p>
            <a:pPr algn="ctr">
              <a:lnSpc>
                <a:spcPts val="3600"/>
              </a:lnSpc>
            </a:pPr>
            <a:r>
              <a:rPr lang="en-US" sz="3000">
                <a:solidFill>
                  <a:srgbClr val="514A40"/>
                </a:solidFill>
                <a:latin typeface="Times New Roman"/>
                <a:ea typeface="Times New Roman"/>
                <a:cs typeface="Times New Roman"/>
                <a:sym typeface="Times New Roman"/>
              </a:rPr>
              <a:t>Fig.3: MSE</a:t>
            </a:r>
          </a:p>
        </p:txBody>
      </p:sp>
      <p:sp>
        <p:nvSpPr>
          <p:cNvPr name="TextBox 20" id="20"/>
          <p:cNvSpPr txBox="true"/>
          <p:nvPr/>
        </p:nvSpPr>
        <p:spPr>
          <a:xfrm rot="0">
            <a:off x="11948792" y="4209607"/>
            <a:ext cx="2334496" cy="523875"/>
          </a:xfrm>
          <a:prstGeom prst="rect">
            <a:avLst/>
          </a:prstGeom>
        </p:spPr>
        <p:txBody>
          <a:bodyPr anchor="t" rtlCol="false" tIns="0" lIns="0" bIns="0" rIns="0">
            <a:spAutoFit/>
          </a:bodyPr>
          <a:lstStyle/>
          <a:p>
            <a:pPr algn="ctr">
              <a:lnSpc>
                <a:spcPts val="3600"/>
              </a:lnSpc>
            </a:pPr>
            <a:r>
              <a:rPr lang="en-US" sz="3000">
                <a:solidFill>
                  <a:srgbClr val="514A40"/>
                </a:solidFill>
                <a:latin typeface="Times New Roman"/>
                <a:ea typeface="Times New Roman"/>
                <a:cs typeface="Times New Roman"/>
                <a:sym typeface="Times New Roman"/>
              </a:rPr>
              <a:t>Fig.4: RMSE</a:t>
            </a:r>
          </a:p>
        </p:txBody>
      </p:sp>
      <p:sp>
        <p:nvSpPr>
          <p:cNvPr name="TextBox 21" id="21"/>
          <p:cNvSpPr txBox="true"/>
          <p:nvPr/>
        </p:nvSpPr>
        <p:spPr>
          <a:xfrm rot="0">
            <a:off x="4108425" y="8427335"/>
            <a:ext cx="2142136" cy="523875"/>
          </a:xfrm>
          <a:prstGeom prst="rect">
            <a:avLst/>
          </a:prstGeom>
        </p:spPr>
        <p:txBody>
          <a:bodyPr anchor="t" rtlCol="false" tIns="0" lIns="0" bIns="0" rIns="0">
            <a:spAutoFit/>
          </a:bodyPr>
          <a:lstStyle/>
          <a:p>
            <a:pPr algn="ctr">
              <a:lnSpc>
                <a:spcPts val="3600"/>
              </a:lnSpc>
            </a:pPr>
            <a:r>
              <a:rPr lang="en-US" sz="3000">
                <a:solidFill>
                  <a:srgbClr val="514A40"/>
                </a:solidFill>
                <a:latin typeface="Times New Roman"/>
                <a:ea typeface="Times New Roman"/>
                <a:cs typeface="Times New Roman"/>
                <a:sym typeface="Times New Roman"/>
              </a:rPr>
              <a:t>Fig.5:MAE</a:t>
            </a:r>
          </a:p>
        </p:txBody>
      </p:sp>
      <p:sp>
        <p:nvSpPr>
          <p:cNvPr name="TextBox 22" id="22"/>
          <p:cNvSpPr txBox="true"/>
          <p:nvPr/>
        </p:nvSpPr>
        <p:spPr>
          <a:xfrm rot="0">
            <a:off x="11286122" y="8427335"/>
            <a:ext cx="3890093" cy="523875"/>
          </a:xfrm>
          <a:prstGeom prst="rect">
            <a:avLst/>
          </a:prstGeom>
        </p:spPr>
        <p:txBody>
          <a:bodyPr anchor="t" rtlCol="false" tIns="0" lIns="0" bIns="0" rIns="0">
            <a:spAutoFit/>
          </a:bodyPr>
          <a:lstStyle/>
          <a:p>
            <a:pPr algn="ctr">
              <a:lnSpc>
                <a:spcPts val="3600"/>
              </a:lnSpc>
            </a:pPr>
            <a:r>
              <a:rPr lang="en-US" sz="3000">
                <a:solidFill>
                  <a:srgbClr val="514A40"/>
                </a:solidFill>
                <a:latin typeface="Times New Roman"/>
                <a:ea typeface="Times New Roman"/>
                <a:cs typeface="Times New Roman"/>
                <a:sym typeface="Times New Roman"/>
              </a:rPr>
              <a:t>Fig.6: R² Score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a:grpSpLocks noChangeAspect="true"/>
          </p:cNvGrpSpPr>
          <p:nvPr/>
        </p:nvGrpSpPr>
        <p:grpSpPr>
          <a:xfrm rot="0">
            <a:off x="298940" y="703383"/>
            <a:ext cx="7622367" cy="6893170"/>
            <a:chOff x="0" y="0"/>
            <a:chExt cx="10163156" cy="9190894"/>
          </a:xfrm>
        </p:grpSpPr>
        <p:sp>
          <p:nvSpPr>
            <p:cNvPr name="Freeform 6" id="6"/>
            <p:cNvSpPr/>
            <p:nvPr/>
          </p:nvSpPr>
          <p:spPr>
            <a:xfrm flipH="false" flipV="false" rot="0">
              <a:off x="0" y="0"/>
              <a:ext cx="10163175" cy="9190863"/>
            </a:xfrm>
            <a:custGeom>
              <a:avLst/>
              <a:gdLst/>
              <a:ahLst/>
              <a:cxnLst/>
              <a:rect r="r" b="b" t="t" l="l"/>
              <a:pathLst>
                <a:path h="9190863" w="10163175">
                  <a:moveTo>
                    <a:pt x="0" y="0"/>
                  </a:moveTo>
                  <a:lnTo>
                    <a:pt x="10163175" y="0"/>
                  </a:lnTo>
                  <a:lnTo>
                    <a:pt x="10163175" y="9190863"/>
                  </a:lnTo>
                  <a:lnTo>
                    <a:pt x="0" y="9190863"/>
                  </a:lnTo>
                  <a:lnTo>
                    <a:pt x="0" y="0"/>
                  </a:lnTo>
                  <a:close/>
                </a:path>
              </a:pathLst>
            </a:custGeom>
            <a:blipFill>
              <a:blip r:embed="rId3"/>
              <a:stretch>
                <a:fillRect l="-13134" t="0" r="-13134" b="0"/>
              </a:stretch>
            </a:blipFill>
          </p:spPr>
        </p:sp>
      </p:grpSp>
      <p:grpSp>
        <p:nvGrpSpPr>
          <p:cNvPr name="Group 7" id="7"/>
          <p:cNvGrpSpPr>
            <a:grpSpLocks noChangeAspect="true"/>
          </p:cNvGrpSpPr>
          <p:nvPr/>
        </p:nvGrpSpPr>
        <p:grpSpPr>
          <a:xfrm rot="0">
            <a:off x="8458586" y="703383"/>
            <a:ext cx="9477721" cy="6893170"/>
            <a:chOff x="0" y="0"/>
            <a:chExt cx="12636962" cy="9190894"/>
          </a:xfrm>
        </p:grpSpPr>
        <p:sp>
          <p:nvSpPr>
            <p:cNvPr name="Freeform 8" id="8"/>
            <p:cNvSpPr/>
            <p:nvPr/>
          </p:nvSpPr>
          <p:spPr>
            <a:xfrm flipH="false" flipV="false" rot="0">
              <a:off x="0" y="0"/>
              <a:ext cx="12637008" cy="9190863"/>
            </a:xfrm>
            <a:custGeom>
              <a:avLst/>
              <a:gdLst/>
              <a:ahLst/>
              <a:cxnLst/>
              <a:rect r="r" b="b" t="t" l="l"/>
              <a:pathLst>
                <a:path h="9190863" w="12637008">
                  <a:moveTo>
                    <a:pt x="0" y="0"/>
                  </a:moveTo>
                  <a:lnTo>
                    <a:pt x="12637008" y="0"/>
                  </a:lnTo>
                  <a:lnTo>
                    <a:pt x="12637008" y="9190863"/>
                  </a:lnTo>
                  <a:lnTo>
                    <a:pt x="0" y="9190863"/>
                  </a:lnTo>
                  <a:lnTo>
                    <a:pt x="0" y="0"/>
                  </a:lnTo>
                  <a:close/>
                </a:path>
              </a:pathLst>
            </a:custGeom>
            <a:blipFill>
              <a:blip r:embed="rId4"/>
              <a:stretch>
                <a:fillRect l="-21646" t="0" r="-21646" b="0"/>
              </a:stretch>
            </a:blipFill>
          </p:spPr>
        </p:sp>
      </p:grpSp>
      <p:grpSp>
        <p:nvGrpSpPr>
          <p:cNvPr name="Group 9" id="9"/>
          <p:cNvGrpSpPr/>
          <p:nvPr/>
        </p:nvGrpSpPr>
        <p:grpSpPr>
          <a:xfrm rot="0">
            <a:off x="16000922" y="9646778"/>
            <a:ext cx="1047362" cy="358353"/>
            <a:chOff x="0" y="0"/>
            <a:chExt cx="1396482" cy="477804"/>
          </a:xfrm>
        </p:grpSpPr>
        <p:sp>
          <p:nvSpPr>
            <p:cNvPr name="Freeform 10" id="10"/>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1" id="11"/>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15</a:t>
              </a:r>
            </a:p>
          </p:txBody>
        </p:sp>
      </p:grpSp>
      <p:sp>
        <p:nvSpPr>
          <p:cNvPr name="TextBox 12" id="12"/>
          <p:cNvSpPr txBox="true"/>
          <p:nvPr/>
        </p:nvSpPr>
        <p:spPr>
          <a:xfrm rot="0">
            <a:off x="8926812" y="7815767"/>
            <a:ext cx="9332226" cy="575400"/>
          </a:xfrm>
          <a:prstGeom prst="rect">
            <a:avLst/>
          </a:prstGeom>
        </p:spPr>
        <p:txBody>
          <a:bodyPr anchor="t" rtlCol="false" tIns="0" lIns="0" bIns="0" rIns="0">
            <a:spAutoFit/>
          </a:bodyPr>
          <a:lstStyle/>
          <a:p>
            <a:pPr algn="ctr">
              <a:lnSpc>
                <a:spcPts val="3600"/>
              </a:lnSpc>
            </a:pPr>
            <a:r>
              <a:rPr lang="en-US" sz="3000">
                <a:solidFill>
                  <a:srgbClr val="514A40"/>
                </a:solidFill>
                <a:latin typeface="Times New Roman"/>
                <a:ea typeface="Times New Roman"/>
                <a:cs typeface="Times New Roman"/>
                <a:sym typeface="Times New Roman"/>
              </a:rPr>
              <a:t>Fig.8: Actual Yield vs Predicted Yield &amp; Yield Differences</a:t>
            </a:r>
          </a:p>
        </p:txBody>
      </p:sp>
      <p:sp>
        <p:nvSpPr>
          <p:cNvPr name="TextBox 13" id="13"/>
          <p:cNvSpPr txBox="true"/>
          <p:nvPr/>
        </p:nvSpPr>
        <p:spPr>
          <a:xfrm rot="0">
            <a:off x="1390459" y="7815765"/>
            <a:ext cx="5439333" cy="575400"/>
          </a:xfrm>
          <a:prstGeom prst="rect">
            <a:avLst/>
          </a:prstGeom>
        </p:spPr>
        <p:txBody>
          <a:bodyPr anchor="t" rtlCol="false" tIns="0" lIns="0" bIns="0" rIns="0">
            <a:spAutoFit/>
          </a:bodyPr>
          <a:lstStyle/>
          <a:p>
            <a:pPr algn="ctr">
              <a:lnSpc>
                <a:spcPts val="3600"/>
              </a:lnSpc>
            </a:pPr>
            <a:r>
              <a:rPr lang="en-US" sz="3000">
                <a:solidFill>
                  <a:srgbClr val="514A40"/>
                </a:solidFill>
                <a:latin typeface="Times New Roman"/>
                <a:ea typeface="Times New Roman"/>
                <a:cs typeface="Times New Roman"/>
                <a:sym typeface="Times New Roman"/>
              </a:rPr>
              <a:t>Fig.7: Existing vs Proposed Model</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1828799" y="-380691"/>
            <a:ext cx="14516101" cy="1714500"/>
            <a:chOff x="0" y="0"/>
            <a:chExt cx="19354802" cy="2286000"/>
          </a:xfrm>
        </p:grpSpPr>
        <p:sp>
          <p:nvSpPr>
            <p:cNvPr name="Freeform 6" id="6"/>
            <p:cNvSpPr/>
            <p:nvPr/>
          </p:nvSpPr>
          <p:spPr>
            <a:xfrm flipH="false" flipV="false" rot="0">
              <a:off x="0" y="0"/>
              <a:ext cx="19354802" cy="2286000"/>
            </a:xfrm>
            <a:custGeom>
              <a:avLst/>
              <a:gdLst/>
              <a:ahLst/>
              <a:cxnLst/>
              <a:rect r="r" b="b" t="t" l="l"/>
              <a:pathLst>
                <a:path h="2286000" w="19354802">
                  <a:moveTo>
                    <a:pt x="0" y="0"/>
                  </a:moveTo>
                  <a:lnTo>
                    <a:pt x="19354802" y="0"/>
                  </a:lnTo>
                  <a:lnTo>
                    <a:pt x="19354802" y="2286000"/>
                  </a:lnTo>
                  <a:lnTo>
                    <a:pt x="0" y="2286000"/>
                  </a:lnTo>
                  <a:close/>
                </a:path>
              </a:pathLst>
            </a:custGeom>
            <a:solidFill>
              <a:srgbClr val="000000">
                <a:alpha val="0"/>
              </a:srgbClr>
            </a:solidFill>
          </p:spPr>
        </p:sp>
        <p:sp>
          <p:nvSpPr>
            <p:cNvPr name="TextBox 7" id="7"/>
            <p:cNvSpPr txBox="true"/>
            <p:nvPr/>
          </p:nvSpPr>
          <p:spPr>
            <a:xfrm>
              <a:off x="0" y="-28575"/>
              <a:ext cx="19354802" cy="2314575"/>
            </a:xfrm>
            <a:prstGeom prst="rect">
              <a:avLst/>
            </a:prstGeom>
          </p:spPr>
          <p:txBody>
            <a:bodyPr anchor="b" rtlCol="false" tIns="0" lIns="0" bIns="0" rIns="0"/>
            <a:lstStyle/>
            <a:p>
              <a:pPr algn="ctr">
                <a:lnSpc>
                  <a:spcPts val="3888"/>
                </a:lnSpc>
              </a:pPr>
              <a:r>
                <a:rPr lang="en-US" b="true" sz="3600">
                  <a:solidFill>
                    <a:srgbClr val="A85229"/>
                  </a:solidFill>
                  <a:latin typeface="Times New Roman Bold"/>
                  <a:ea typeface="Times New Roman Bold"/>
                  <a:cs typeface="Times New Roman Bold"/>
                  <a:sym typeface="Times New Roman Bold"/>
                </a:rPr>
                <a:t>CONCLUSION</a:t>
              </a:r>
            </a:p>
            <a:p>
              <a:pPr algn="ctr">
                <a:lnSpc>
                  <a:spcPts val="3888"/>
                </a:lnSpc>
              </a:pPr>
            </a:p>
          </p:txBody>
        </p:sp>
      </p:grpSp>
      <p:sp>
        <p:nvSpPr>
          <p:cNvPr name="TextBox 8" id="8"/>
          <p:cNvSpPr txBox="true"/>
          <p:nvPr/>
        </p:nvSpPr>
        <p:spPr>
          <a:xfrm rot="0">
            <a:off x="2201578" y="1370135"/>
            <a:ext cx="13744165" cy="6462071"/>
          </a:xfrm>
          <a:prstGeom prst="rect">
            <a:avLst/>
          </a:prstGeom>
        </p:spPr>
        <p:txBody>
          <a:bodyPr anchor="t" rtlCol="false" tIns="0" lIns="0" bIns="0" rIns="0">
            <a:spAutoFit/>
          </a:bodyPr>
          <a:lstStyle/>
          <a:p>
            <a:pPr algn="just">
              <a:lnSpc>
                <a:spcPts val="2916"/>
              </a:lnSpc>
            </a:pPr>
          </a:p>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The GEMLP Model significantly improves crop yield estimation using linear regression, polynomial transformation, and ensemble learning techniques to make better predictions.</a:t>
            </a:r>
          </a:p>
          <a:p>
            <a:pPr algn="just" marL="557212" indent="-278606" lvl="1">
              <a:lnSpc>
                <a:spcPts val="2916"/>
              </a:lnSpc>
            </a:pPr>
          </a:p>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The model employs various agronomic parameters for optimal resource utilization and sustainable agricultural development. </a:t>
            </a:r>
          </a:p>
          <a:p>
            <a:pPr algn="just" marL="557212" indent="-278606" lvl="1">
              <a:lnSpc>
                <a:spcPts val="2916"/>
              </a:lnSpc>
            </a:pPr>
          </a:p>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GEMLP Model information enables farmers, policymakers, and stakeholders to make better, data-based decisions that can enhance agricultural planning. </a:t>
            </a:r>
          </a:p>
          <a:p>
            <a:pPr algn="just" marL="557212" indent="-278606" lvl="1">
              <a:lnSpc>
                <a:spcPts val="2916"/>
              </a:lnSpc>
            </a:pPr>
          </a:p>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The model is scalable and extendable to other crops and geographic locations, making it increasingly applicable across the world. </a:t>
            </a:r>
          </a:p>
          <a:p>
            <a:pPr algn="just" marL="557212" indent="-278606" lvl="1">
              <a:lnSpc>
                <a:spcPts val="2916"/>
              </a:lnSpc>
            </a:pPr>
          </a:p>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The future work can extend the model further by including IoT-based real-time monitoring and remote sensing data, further increasing predictive capability for precision agriculture.</a:t>
            </a:r>
          </a:p>
          <a:p>
            <a:pPr algn="just" marL="557212" indent="-278606" lvl="1">
              <a:lnSpc>
                <a:spcPts val="2916"/>
              </a:lnSpc>
            </a:pPr>
          </a:p>
          <a:p>
            <a:pPr algn="just" marL="557212" indent="-278606" lvl="1">
              <a:lnSpc>
                <a:spcPts val="2916"/>
              </a:lnSpc>
            </a:pPr>
          </a:p>
        </p:txBody>
      </p:sp>
      <p:grpSp>
        <p:nvGrpSpPr>
          <p:cNvPr name="Group 9" id="9"/>
          <p:cNvGrpSpPr/>
          <p:nvPr/>
        </p:nvGrpSpPr>
        <p:grpSpPr>
          <a:xfrm rot="0">
            <a:off x="15821220" y="9611608"/>
            <a:ext cx="1047362" cy="358353"/>
            <a:chOff x="0" y="0"/>
            <a:chExt cx="1396482" cy="477804"/>
          </a:xfrm>
        </p:grpSpPr>
        <p:sp>
          <p:nvSpPr>
            <p:cNvPr name="Freeform 10" id="10"/>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1" id="11"/>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16</a:t>
              </a:r>
            </a:p>
          </p:txBody>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1943099" y="-442692"/>
            <a:ext cx="14401800" cy="1714500"/>
            <a:chOff x="0" y="0"/>
            <a:chExt cx="19202400" cy="2286000"/>
          </a:xfrm>
        </p:grpSpPr>
        <p:sp>
          <p:nvSpPr>
            <p:cNvPr name="Freeform 6" id="6"/>
            <p:cNvSpPr/>
            <p:nvPr/>
          </p:nvSpPr>
          <p:spPr>
            <a:xfrm flipH="false" flipV="false" rot="0">
              <a:off x="0" y="0"/>
              <a:ext cx="19202400" cy="2286000"/>
            </a:xfrm>
            <a:custGeom>
              <a:avLst/>
              <a:gdLst/>
              <a:ahLst/>
              <a:cxnLst/>
              <a:rect r="r" b="b" t="t" l="l"/>
              <a:pathLst>
                <a:path h="2286000" w="19202400">
                  <a:moveTo>
                    <a:pt x="0" y="0"/>
                  </a:moveTo>
                  <a:lnTo>
                    <a:pt x="19202400" y="0"/>
                  </a:lnTo>
                  <a:lnTo>
                    <a:pt x="19202400" y="2286000"/>
                  </a:lnTo>
                  <a:lnTo>
                    <a:pt x="0" y="2286000"/>
                  </a:lnTo>
                  <a:close/>
                </a:path>
              </a:pathLst>
            </a:custGeom>
            <a:solidFill>
              <a:srgbClr val="000000">
                <a:alpha val="0"/>
              </a:srgbClr>
            </a:solidFill>
          </p:spPr>
        </p:sp>
        <p:sp>
          <p:nvSpPr>
            <p:cNvPr name="TextBox 7" id="7"/>
            <p:cNvSpPr txBox="true"/>
            <p:nvPr/>
          </p:nvSpPr>
          <p:spPr>
            <a:xfrm>
              <a:off x="0" y="-19050"/>
              <a:ext cx="19202400" cy="2305050"/>
            </a:xfrm>
            <a:prstGeom prst="rect">
              <a:avLst/>
            </a:prstGeom>
          </p:spPr>
          <p:txBody>
            <a:bodyPr anchor="b" rtlCol="false" tIns="0" lIns="0" bIns="0" rIns="0"/>
            <a:lstStyle/>
            <a:p>
              <a:pPr algn="ctr">
                <a:lnSpc>
                  <a:spcPts val="3499"/>
                </a:lnSpc>
              </a:pPr>
            </a:p>
            <a:p>
              <a:pPr algn="ctr">
                <a:lnSpc>
                  <a:spcPts val="3499"/>
                </a:lnSpc>
              </a:pPr>
            </a:p>
            <a:p>
              <a:pPr algn="ctr">
                <a:lnSpc>
                  <a:spcPts val="3936"/>
                </a:lnSpc>
              </a:pPr>
              <a:r>
                <a:rPr lang="en-US" b="true" sz="3645">
                  <a:solidFill>
                    <a:srgbClr val="A85229"/>
                  </a:solidFill>
                  <a:latin typeface="Times New Roman Bold"/>
                  <a:ea typeface="Times New Roman Bold"/>
                  <a:cs typeface="Times New Roman Bold"/>
                  <a:sym typeface="Times New Roman Bold"/>
                </a:rPr>
                <a:t>REFERENCES</a:t>
              </a:r>
            </a:p>
            <a:p>
              <a:pPr algn="ctr">
                <a:lnSpc>
                  <a:spcPts val="3936"/>
                </a:lnSpc>
              </a:pPr>
            </a:p>
          </p:txBody>
        </p:sp>
      </p:grpSp>
      <p:sp>
        <p:nvSpPr>
          <p:cNvPr name="TextBox 8" id="8"/>
          <p:cNvSpPr txBox="true"/>
          <p:nvPr/>
        </p:nvSpPr>
        <p:spPr>
          <a:xfrm rot="0">
            <a:off x="2034524" y="1715570"/>
            <a:ext cx="13999144" cy="7318190"/>
          </a:xfrm>
          <a:prstGeom prst="rect">
            <a:avLst/>
          </a:prstGeom>
        </p:spPr>
        <p:txBody>
          <a:bodyPr anchor="t" rtlCol="false" tIns="0" lIns="0" bIns="0" rIns="0">
            <a:spAutoFit/>
          </a:bodyPr>
          <a:lstStyle/>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Kuradusenge, Martin, et al. "Crop yield prediction using machine learning models: Case of Irish potato and maize." Agriculture 13.1 (2023): 225.</a:t>
            </a:r>
          </a:p>
          <a:p>
            <a:pPr algn="just" marL="557212" indent="-278606" lvl="1">
              <a:lnSpc>
                <a:spcPts val="2916"/>
              </a:lnSpc>
            </a:pPr>
          </a:p>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Musanase, Christine, et al. "Data-driven analysis and machine learning-based crop and fertilizer recommendation system for revolutionizing farming practices." Agriculture 13.11 (2023): 2141. </a:t>
            </a:r>
          </a:p>
          <a:p>
            <a:pPr algn="just" marL="557212" indent="-278606" lvl="1">
              <a:lnSpc>
                <a:spcPts val="2916"/>
              </a:lnSpc>
            </a:pPr>
          </a:p>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Ali, Abdelraouf M., et al. "Crop yield prediction using multi sensors remote sensing." The Egyptian Journal of Remote Sensing and Space Science 25.3 (2022): 711-716. </a:t>
            </a:r>
          </a:p>
          <a:p>
            <a:pPr algn="just" marL="557212" indent="-278606" lvl="1">
              <a:lnSpc>
                <a:spcPts val="2916"/>
              </a:lnSpc>
            </a:pPr>
          </a:p>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Abbas, Farhat, et al. "Crop yield prediction through proximal sensing and machine learning algorithms." Agronomy 10.7 (2020): 1046.</a:t>
            </a:r>
          </a:p>
          <a:p>
            <a:pPr algn="just" marL="557212" indent="-278606" lvl="1">
              <a:lnSpc>
                <a:spcPts val="2916"/>
              </a:lnSpc>
            </a:pPr>
          </a:p>
          <a:p>
            <a:pPr algn="just"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Tian, Li, et al. "Yield prediction model of rice and wheat crops based on ecological distance algorithm." Environmental Technology &amp; Innovation 20 (2020): 101132.</a:t>
            </a:r>
          </a:p>
          <a:p>
            <a:pPr algn="just" marL="557212" indent="-278606" lvl="1">
              <a:lnSpc>
                <a:spcPts val="2916"/>
              </a:lnSpc>
            </a:pPr>
          </a:p>
          <a:p>
            <a:pPr algn="just" marL="557212" indent="-278606" lvl="1">
              <a:lnSpc>
                <a:spcPts val="2916"/>
              </a:lnSpc>
            </a:pPr>
          </a:p>
          <a:p>
            <a:pPr algn="just" marL="557212" indent="-278606" lvl="1">
              <a:lnSpc>
                <a:spcPts val="2916"/>
              </a:lnSpc>
            </a:pPr>
          </a:p>
        </p:txBody>
      </p:sp>
      <p:grpSp>
        <p:nvGrpSpPr>
          <p:cNvPr name="Group 9" id="9"/>
          <p:cNvGrpSpPr/>
          <p:nvPr/>
        </p:nvGrpSpPr>
        <p:grpSpPr>
          <a:xfrm rot="0">
            <a:off x="15821219" y="9629192"/>
            <a:ext cx="1047362" cy="358353"/>
            <a:chOff x="0" y="0"/>
            <a:chExt cx="1396482" cy="477804"/>
          </a:xfrm>
        </p:grpSpPr>
        <p:sp>
          <p:nvSpPr>
            <p:cNvPr name="Freeform 10" id="10"/>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1" id="11"/>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17</a:t>
              </a:r>
            </a:p>
          </p:txBody>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2160549" y="3816504"/>
            <a:ext cx="14401800" cy="1714500"/>
            <a:chOff x="0" y="0"/>
            <a:chExt cx="19202400" cy="2286000"/>
          </a:xfrm>
        </p:grpSpPr>
        <p:sp>
          <p:nvSpPr>
            <p:cNvPr name="Freeform 6" id="6"/>
            <p:cNvSpPr/>
            <p:nvPr/>
          </p:nvSpPr>
          <p:spPr>
            <a:xfrm flipH="false" flipV="false" rot="0">
              <a:off x="0" y="0"/>
              <a:ext cx="19202400" cy="2286000"/>
            </a:xfrm>
            <a:custGeom>
              <a:avLst/>
              <a:gdLst/>
              <a:ahLst/>
              <a:cxnLst/>
              <a:rect r="r" b="b" t="t" l="l"/>
              <a:pathLst>
                <a:path h="2286000" w="19202400">
                  <a:moveTo>
                    <a:pt x="0" y="0"/>
                  </a:moveTo>
                  <a:lnTo>
                    <a:pt x="19202400" y="0"/>
                  </a:lnTo>
                  <a:lnTo>
                    <a:pt x="19202400" y="2286000"/>
                  </a:lnTo>
                  <a:lnTo>
                    <a:pt x="0" y="2286000"/>
                  </a:lnTo>
                  <a:close/>
                </a:path>
              </a:pathLst>
            </a:custGeom>
            <a:solidFill>
              <a:srgbClr val="000000">
                <a:alpha val="0"/>
              </a:srgbClr>
            </a:solidFill>
          </p:spPr>
        </p:sp>
        <p:sp>
          <p:nvSpPr>
            <p:cNvPr name="TextBox 7" id="7"/>
            <p:cNvSpPr txBox="true"/>
            <p:nvPr/>
          </p:nvSpPr>
          <p:spPr>
            <a:xfrm>
              <a:off x="0" y="-76200"/>
              <a:ext cx="19202400" cy="2362200"/>
            </a:xfrm>
            <a:prstGeom prst="rect">
              <a:avLst/>
            </a:prstGeom>
          </p:spPr>
          <p:txBody>
            <a:bodyPr anchor="b" rtlCol="false" tIns="0" lIns="0" bIns="0" rIns="0"/>
            <a:lstStyle/>
            <a:p>
              <a:pPr algn="ctr">
                <a:lnSpc>
                  <a:spcPts val="10692"/>
                </a:lnSpc>
              </a:pPr>
              <a:r>
                <a:rPr lang="en-US" sz="9900" b="true">
                  <a:solidFill>
                    <a:srgbClr val="A85229"/>
                  </a:solidFill>
                  <a:latin typeface="Times New Roman Bold"/>
                  <a:ea typeface="Times New Roman Bold"/>
                  <a:cs typeface="Times New Roman Bold"/>
                  <a:sym typeface="Times New Roman Bold"/>
                </a:rPr>
                <a:t>THANK YOU</a:t>
              </a:r>
            </a:p>
          </p:txBody>
        </p:sp>
      </p:grpSp>
      <p:grpSp>
        <p:nvGrpSpPr>
          <p:cNvPr name="Group 8" id="8"/>
          <p:cNvGrpSpPr/>
          <p:nvPr/>
        </p:nvGrpSpPr>
        <p:grpSpPr>
          <a:xfrm rot="0">
            <a:off x="16038668" y="9664362"/>
            <a:ext cx="1047362" cy="358353"/>
            <a:chOff x="0" y="0"/>
            <a:chExt cx="1396482" cy="477804"/>
          </a:xfrm>
        </p:grpSpPr>
        <p:sp>
          <p:nvSpPr>
            <p:cNvPr name="Freeform 9" id="9"/>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0" id="10"/>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18</a:t>
              </a:r>
            </a:p>
          </p:txBody>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428374" y="144255"/>
            <a:ext cx="17350740" cy="636405"/>
            <a:chOff x="0" y="0"/>
            <a:chExt cx="23134320" cy="848540"/>
          </a:xfrm>
        </p:grpSpPr>
        <p:sp>
          <p:nvSpPr>
            <p:cNvPr name="Freeform 6" id="6"/>
            <p:cNvSpPr/>
            <p:nvPr/>
          </p:nvSpPr>
          <p:spPr>
            <a:xfrm flipH="false" flipV="false" rot="0">
              <a:off x="0" y="0"/>
              <a:ext cx="23134320" cy="848540"/>
            </a:xfrm>
            <a:custGeom>
              <a:avLst/>
              <a:gdLst/>
              <a:ahLst/>
              <a:cxnLst/>
              <a:rect r="r" b="b" t="t" l="l"/>
              <a:pathLst>
                <a:path h="848540" w="23134320">
                  <a:moveTo>
                    <a:pt x="0" y="0"/>
                  </a:moveTo>
                  <a:lnTo>
                    <a:pt x="23134320" y="0"/>
                  </a:lnTo>
                  <a:lnTo>
                    <a:pt x="23134320" y="848540"/>
                  </a:lnTo>
                  <a:lnTo>
                    <a:pt x="0" y="848540"/>
                  </a:lnTo>
                  <a:close/>
                </a:path>
              </a:pathLst>
            </a:custGeom>
            <a:solidFill>
              <a:srgbClr val="000000">
                <a:alpha val="0"/>
              </a:srgbClr>
            </a:solidFill>
          </p:spPr>
        </p:sp>
        <p:sp>
          <p:nvSpPr>
            <p:cNvPr name="TextBox 7" id="7"/>
            <p:cNvSpPr txBox="true"/>
            <p:nvPr/>
          </p:nvSpPr>
          <p:spPr>
            <a:xfrm>
              <a:off x="0" y="-28575"/>
              <a:ext cx="23134320" cy="877115"/>
            </a:xfrm>
            <a:prstGeom prst="rect">
              <a:avLst/>
            </a:prstGeom>
          </p:spPr>
          <p:txBody>
            <a:bodyPr anchor="b" rtlCol="false" tIns="0" lIns="0" bIns="0" rIns="0"/>
            <a:lstStyle/>
            <a:p>
              <a:pPr algn="ctr">
                <a:lnSpc>
                  <a:spcPts val="3888"/>
                </a:lnSpc>
              </a:pPr>
              <a:r>
                <a:rPr lang="en-US" b="true" sz="3600">
                  <a:solidFill>
                    <a:srgbClr val="A85229"/>
                  </a:solidFill>
                  <a:latin typeface="Times New Roman Bold"/>
                  <a:ea typeface="Times New Roman Bold"/>
                  <a:cs typeface="Times New Roman Bold"/>
                  <a:sym typeface="Times New Roman Bold"/>
                </a:rPr>
                <a:t>INDEX</a:t>
              </a:r>
            </a:p>
          </p:txBody>
        </p:sp>
      </p:grpSp>
      <p:sp>
        <p:nvSpPr>
          <p:cNvPr name="TextBox 8" id="8"/>
          <p:cNvSpPr txBox="true"/>
          <p:nvPr/>
        </p:nvSpPr>
        <p:spPr>
          <a:xfrm rot="0">
            <a:off x="2094632" y="1289107"/>
            <a:ext cx="14018227" cy="7955553"/>
          </a:xfrm>
          <a:prstGeom prst="rect">
            <a:avLst/>
          </a:prstGeom>
        </p:spPr>
        <p:txBody>
          <a:bodyPr anchor="t" rtlCol="false" tIns="0" lIns="0" bIns="0" rIns="0">
            <a:spAutoFit/>
          </a:bodyPr>
          <a:lstStyle/>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Abstract</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Introduction</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Literature Survey</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Research Gaps Identified</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Proposed Work</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System Architecture</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Algorithm</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Dataset Used</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Results and Discussion</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Conclusion</a:t>
            </a:r>
          </a:p>
          <a:p>
            <a:pPr algn="l" marL="557212" indent="-278606" lvl="1">
              <a:lnSpc>
                <a:spcPts val="2916"/>
              </a:lnSpc>
              <a:buFont typeface="Arial"/>
              <a:buChar char="•"/>
            </a:pPr>
            <a:r>
              <a:rPr lang="en-US" sz="2700">
                <a:solidFill>
                  <a:srgbClr val="514A40"/>
                </a:solidFill>
                <a:latin typeface="Times New Roman"/>
                <a:ea typeface="Times New Roman"/>
                <a:cs typeface="Times New Roman"/>
                <a:sym typeface="Times New Roman"/>
              </a:rPr>
              <a:t>References</a:t>
            </a:r>
          </a:p>
          <a:p>
            <a:pPr algn="l" marL="557212" indent="-278606" lvl="1">
              <a:lnSpc>
                <a:spcPts val="2916"/>
              </a:lnSpc>
            </a:pPr>
          </a:p>
        </p:txBody>
      </p:sp>
      <p:grpSp>
        <p:nvGrpSpPr>
          <p:cNvPr name="Group 9" id="9"/>
          <p:cNvGrpSpPr/>
          <p:nvPr/>
        </p:nvGrpSpPr>
        <p:grpSpPr>
          <a:xfrm rot="0">
            <a:off x="16204284" y="9636600"/>
            <a:ext cx="1047362" cy="358353"/>
            <a:chOff x="0" y="0"/>
            <a:chExt cx="1396482" cy="477804"/>
          </a:xfrm>
        </p:grpSpPr>
        <p:sp>
          <p:nvSpPr>
            <p:cNvPr name="Freeform 10" id="10"/>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1" id="11"/>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2</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733974" y="162648"/>
            <a:ext cx="17163048" cy="643000"/>
            <a:chOff x="0" y="0"/>
            <a:chExt cx="22884064" cy="857334"/>
          </a:xfrm>
        </p:grpSpPr>
        <p:sp>
          <p:nvSpPr>
            <p:cNvPr name="Freeform 6" id="6"/>
            <p:cNvSpPr/>
            <p:nvPr/>
          </p:nvSpPr>
          <p:spPr>
            <a:xfrm flipH="false" flipV="false" rot="0">
              <a:off x="0" y="0"/>
              <a:ext cx="22884064" cy="857334"/>
            </a:xfrm>
            <a:custGeom>
              <a:avLst/>
              <a:gdLst/>
              <a:ahLst/>
              <a:cxnLst/>
              <a:rect r="r" b="b" t="t" l="l"/>
              <a:pathLst>
                <a:path h="857334" w="22884064">
                  <a:moveTo>
                    <a:pt x="0" y="0"/>
                  </a:moveTo>
                  <a:lnTo>
                    <a:pt x="22884064" y="0"/>
                  </a:lnTo>
                  <a:lnTo>
                    <a:pt x="22884064" y="857334"/>
                  </a:lnTo>
                  <a:lnTo>
                    <a:pt x="0" y="857334"/>
                  </a:lnTo>
                  <a:close/>
                </a:path>
              </a:pathLst>
            </a:custGeom>
            <a:solidFill>
              <a:srgbClr val="000000">
                <a:alpha val="0"/>
              </a:srgbClr>
            </a:solidFill>
          </p:spPr>
        </p:sp>
        <p:sp>
          <p:nvSpPr>
            <p:cNvPr name="TextBox 7" id="7"/>
            <p:cNvSpPr txBox="true"/>
            <p:nvPr/>
          </p:nvSpPr>
          <p:spPr>
            <a:xfrm>
              <a:off x="0" y="-28575"/>
              <a:ext cx="22884064" cy="885909"/>
            </a:xfrm>
            <a:prstGeom prst="rect">
              <a:avLst/>
            </a:prstGeom>
          </p:spPr>
          <p:txBody>
            <a:bodyPr anchor="b" rtlCol="false" tIns="0" lIns="0" bIns="0" rIns="0"/>
            <a:lstStyle/>
            <a:p>
              <a:pPr algn="ctr">
                <a:lnSpc>
                  <a:spcPts val="3888"/>
                </a:lnSpc>
              </a:pPr>
              <a:r>
                <a:rPr lang="en-US" b="true" sz="3600">
                  <a:solidFill>
                    <a:srgbClr val="A85229"/>
                  </a:solidFill>
                  <a:latin typeface="Times New Roman Bold"/>
                  <a:ea typeface="Times New Roman Bold"/>
                  <a:cs typeface="Times New Roman Bold"/>
                  <a:sym typeface="Times New Roman Bold"/>
                </a:rPr>
                <a:t>ABSTRACT</a:t>
              </a:r>
            </a:p>
          </p:txBody>
        </p:sp>
      </p:grpSp>
      <p:sp>
        <p:nvSpPr>
          <p:cNvPr name="TextBox 8" id="8"/>
          <p:cNvSpPr txBox="true"/>
          <p:nvPr/>
        </p:nvSpPr>
        <p:spPr>
          <a:xfrm rot="0">
            <a:off x="1427856" y="1255054"/>
            <a:ext cx="14570642" cy="7783997"/>
          </a:xfrm>
          <a:prstGeom prst="rect">
            <a:avLst/>
          </a:prstGeom>
        </p:spPr>
        <p:txBody>
          <a:bodyPr anchor="t" rtlCol="false" tIns="0" lIns="0" bIns="0" rIns="0">
            <a:spAutoFit/>
          </a:bodyPr>
          <a:lstStyle/>
          <a:p>
            <a:pPr algn="just">
              <a:lnSpc>
                <a:spcPts val="3887"/>
              </a:lnSpc>
            </a:pPr>
            <a:r>
              <a:rPr lang="en-US" sz="2700">
                <a:solidFill>
                  <a:srgbClr val="514A40"/>
                </a:solidFill>
                <a:latin typeface="Times New Roman"/>
                <a:ea typeface="Times New Roman"/>
                <a:cs typeface="Times New Roman"/>
                <a:sym typeface="Times New Roman"/>
              </a:rPr>
              <a:t>       Accurate crop yield prediction is essential for optimal agricultural resource management and food security. Traditional models, limited by few environmental parameters, often yield suboptimal results. This study proposes a Hybrid Gradient-Enhanced Multiple Linear-Polynomial (GEMLP) model, combining Multiple Linear Regression (MLR), Polynomial Regression (PR), and Gradient Boosting Regressor (GBR) for improved accuracy. The model incorporates ensemble learning, polynomial feature expansion, and hyperparameter tuning, leveraging key variables such as temperature, rainfall, and pesticide use. Experimental results show a substantial reduction in Mean Squared Error (MSE) and a significant increase in R² score (97%), outperforming conventional methods. GEMLP model offers a scalable, robust, and data-driven framework for precision agriculture, enabling informed decision-making, resource optimization, and promoting sustainable farming practices.</a:t>
            </a:r>
          </a:p>
          <a:p>
            <a:pPr algn="just">
              <a:lnSpc>
                <a:spcPts val="2332"/>
              </a:lnSpc>
            </a:pPr>
          </a:p>
        </p:txBody>
      </p:sp>
      <p:grpSp>
        <p:nvGrpSpPr>
          <p:cNvPr name="Group 9" id="9"/>
          <p:cNvGrpSpPr/>
          <p:nvPr/>
        </p:nvGrpSpPr>
        <p:grpSpPr>
          <a:xfrm rot="0">
            <a:off x="15684399" y="9602757"/>
            <a:ext cx="1047362" cy="358353"/>
            <a:chOff x="0" y="0"/>
            <a:chExt cx="1396482" cy="477804"/>
          </a:xfrm>
        </p:grpSpPr>
        <p:sp>
          <p:nvSpPr>
            <p:cNvPr name="Freeform 10" id="10"/>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1" id="11"/>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3</a:t>
              </a:r>
            </a:p>
          </p:txBody>
        </p:sp>
      </p:grpSp>
      <p:pic>
        <p:nvPicPr>
          <p:cNvPr name="Picture 12" id="12" descr="Clustered column chart representing 3 series combination chart for 4 categories"/>
          <p:cNvPicPr>
            <a:picLocks noChangeAspect="true"/>
          </p:cNvPicPr>
          <p:nvPr/>
        </p:nvPicPr>
        <p:blipFill>
          <a:blip r:embed="rId4"/>
          <a:stretch>
            <a:fillRect/>
          </a:stretch>
        </p:blipFill>
        <p:spPr>
          <a:xfrm rot="0">
            <a:off x="17511039" y="7975074"/>
            <a:ext cx="224140" cy="105935"/>
          </a:xfrm>
          <a:prstGeom prst="rect">
            <a:avLst/>
          </a:prstGeom>
        </p:spPr>
      </p:pic>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1010106" y="147654"/>
            <a:ext cx="16201344" cy="635579"/>
            <a:chOff x="0" y="0"/>
            <a:chExt cx="21601792" cy="847438"/>
          </a:xfrm>
        </p:grpSpPr>
        <p:sp>
          <p:nvSpPr>
            <p:cNvPr name="Freeform 6" id="6"/>
            <p:cNvSpPr/>
            <p:nvPr/>
          </p:nvSpPr>
          <p:spPr>
            <a:xfrm flipH="false" flipV="false" rot="0">
              <a:off x="0" y="0"/>
              <a:ext cx="21601792" cy="847438"/>
            </a:xfrm>
            <a:custGeom>
              <a:avLst/>
              <a:gdLst/>
              <a:ahLst/>
              <a:cxnLst/>
              <a:rect r="r" b="b" t="t" l="l"/>
              <a:pathLst>
                <a:path h="847438" w="21601792">
                  <a:moveTo>
                    <a:pt x="0" y="0"/>
                  </a:moveTo>
                  <a:lnTo>
                    <a:pt x="21601792" y="0"/>
                  </a:lnTo>
                  <a:lnTo>
                    <a:pt x="21601792" y="847438"/>
                  </a:lnTo>
                  <a:lnTo>
                    <a:pt x="0" y="847438"/>
                  </a:lnTo>
                  <a:close/>
                </a:path>
              </a:pathLst>
            </a:custGeom>
            <a:solidFill>
              <a:srgbClr val="000000">
                <a:alpha val="0"/>
              </a:srgbClr>
            </a:solidFill>
          </p:spPr>
        </p:sp>
        <p:sp>
          <p:nvSpPr>
            <p:cNvPr name="TextBox 7" id="7"/>
            <p:cNvSpPr txBox="true"/>
            <p:nvPr/>
          </p:nvSpPr>
          <p:spPr>
            <a:xfrm>
              <a:off x="0" y="-28575"/>
              <a:ext cx="21601792" cy="876013"/>
            </a:xfrm>
            <a:prstGeom prst="rect">
              <a:avLst/>
            </a:prstGeom>
          </p:spPr>
          <p:txBody>
            <a:bodyPr anchor="b" rtlCol="false" tIns="0" lIns="0" bIns="0" rIns="0"/>
            <a:lstStyle/>
            <a:p>
              <a:pPr algn="ctr">
                <a:lnSpc>
                  <a:spcPts val="3888"/>
                </a:lnSpc>
              </a:pPr>
              <a:r>
                <a:rPr lang="en-US" b="true" sz="3600">
                  <a:solidFill>
                    <a:srgbClr val="A85229"/>
                  </a:solidFill>
                  <a:latin typeface="Times New Roman Bold"/>
                  <a:ea typeface="Times New Roman Bold"/>
                  <a:cs typeface="Times New Roman Bold"/>
                  <a:sym typeface="Times New Roman Bold"/>
                </a:rPr>
                <a:t>INTRODUCTION</a:t>
              </a:r>
            </a:p>
          </p:txBody>
        </p:sp>
      </p:grpSp>
      <p:pic>
        <p:nvPicPr>
          <p:cNvPr name="Picture 8" id="8" descr="Clustered column chart representing 3 series combination chart for 4 categories"/>
          <p:cNvPicPr>
            <a:picLocks noChangeAspect="true"/>
          </p:cNvPicPr>
          <p:nvPr/>
        </p:nvPicPr>
        <p:blipFill>
          <a:blip r:embed="rId4"/>
          <a:stretch>
            <a:fillRect/>
          </a:stretch>
        </p:blipFill>
        <p:spPr>
          <a:xfrm rot="0">
            <a:off x="17511039" y="7975074"/>
            <a:ext cx="224140" cy="105935"/>
          </a:xfrm>
          <a:prstGeom prst="rect">
            <a:avLst/>
          </a:prstGeom>
        </p:spPr>
      </p:pic>
      <p:sp>
        <p:nvSpPr>
          <p:cNvPr name="TextBox 9" id="9"/>
          <p:cNvSpPr txBox="true"/>
          <p:nvPr/>
        </p:nvSpPr>
        <p:spPr>
          <a:xfrm rot="0">
            <a:off x="2008148" y="797581"/>
            <a:ext cx="14043103" cy="9050655"/>
          </a:xfrm>
          <a:prstGeom prst="rect">
            <a:avLst/>
          </a:prstGeom>
        </p:spPr>
        <p:txBody>
          <a:bodyPr anchor="t" rtlCol="false" tIns="0" lIns="0" bIns="0" rIns="0">
            <a:spAutoFit/>
          </a:bodyPr>
          <a:lstStyle/>
          <a:p>
            <a:pPr algn="just" marL="488632" indent="-244316" lvl="1">
              <a:lnSpc>
                <a:spcPts val="4860"/>
              </a:lnSpc>
              <a:buFont typeface="Arial"/>
              <a:buChar char="•"/>
            </a:pPr>
            <a:r>
              <a:rPr lang="en-US" sz="2700">
                <a:solidFill>
                  <a:srgbClr val="000000"/>
                </a:solidFill>
                <a:latin typeface="Times New Roman"/>
                <a:ea typeface="Times New Roman"/>
                <a:cs typeface="Times New Roman"/>
                <a:sym typeface="Times New Roman"/>
              </a:rPr>
              <a:t>Conventional farming often depends on intuition, leading to low accuracy in yield forecasting, inefficient resource use, and reduced profitability due to overuse of water, pesticides, and fertilizers</a:t>
            </a:r>
          </a:p>
          <a:p>
            <a:pPr algn="just" marL="488632" indent="-244316" lvl="1">
              <a:lnSpc>
                <a:spcPts val="4860"/>
              </a:lnSpc>
              <a:buFont typeface="Arial"/>
              <a:buChar char="•"/>
            </a:pPr>
            <a:r>
              <a:rPr lang="en-US" sz="2700">
                <a:solidFill>
                  <a:srgbClr val="000000"/>
                </a:solidFill>
                <a:latin typeface="Times New Roman"/>
                <a:ea typeface="Times New Roman"/>
                <a:cs typeface="Times New Roman"/>
                <a:sym typeface="Times New Roman"/>
              </a:rPr>
              <a:t>GEMLP model evaluates factors like soil health, temperature, rainfall, and pesticide use to forecast yields, helping farmers select suitable crops and plan resources efficiently, ultimately increasing productivity while minimizing waste.</a:t>
            </a:r>
          </a:p>
          <a:p>
            <a:pPr algn="just" marL="488632" indent="-244316" lvl="1">
              <a:lnSpc>
                <a:spcPts val="4860"/>
              </a:lnSpc>
              <a:buFont typeface="Arial"/>
              <a:buChar char="•"/>
            </a:pPr>
            <a:r>
              <a:rPr lang="en-US" sz="2700">
                <a:solidFill>
                  <a:srgbClr val="000000"/>
                </a:solidFill>
                <a:latin typeface="Times New Roman"/>
                <a:ea typeface="Times New Roman"/>
                <a:cs typeface="Times New Roman"/>
                <a:sym typeface="Times New Roman"/>
              </a:rPr>
              <a:t>By reducing over-reliance on chemicals and water, the model helps maintain soil integrity, supports eco-friendly practices, and aligns with green agriculture goals.</a:t>
            </a:r>
          </a:p>
          <a:p>
            <a:pPr algn="just" marL="488632" indent="-244316" lvl="1">
              <a:lnSpc>
                <a:spcPts val="4860"/>
              </a:lnSpc>
              <a:buFont typeface="Arial"/>
              <a:buChar char="•"/>
            </a:pPr>
            <a:r>
              <a:rPr lang="en-US" sz="2700">
                <a:solidFill>
                  <a:srgbClr val="000000"/>
                </a:solidFill>
                <a:latin typeface="Times New Roman"/>
                <a:ea typeface="Times New Roman"/>
                <a:cs typeface="Times New Roman"/>
                <a:sym typeface="Times New Roman"/>
              </a:rPr>
              <a:t>The hybrid model uses historical and real-time environmental data to provide resilient strategies for coping with unpredictable weather, enabling better planning and crop management</a:t>
            </a:r>
          </a:p>
          <a:p>
            <a:pPr algn="just" marL="488632" indent="-244316" lvl="1">
              <a:lnSpc>
                <a:spcPts val="4860"/>
              </a:lnSpc>
              <a:buFont typeface="Arial"/>
              <a:buChar char="•"/>
            </a:pPr>
            <a:r>
              <a:rPr lang="en-US" sz="2700">
                <a:solidFill>
                  <a:srgbClr val="000000"/>
                </a:solidFill>
                <a:latin typeface="Times New Roman"/>
                <a:ea typeface="Times New Roman"/>
                <a:cs typeface="Times New Roman"/>
                <a:sym typeface="Times New Roman"/>
              </a:rPr>
              <a:t>GEMLP model empowers farmers with data-driven decisions, leading to lower input costs, higher yields, and better alignment with market trends, ensuring both sustainability and profitability</a:t>
            </a:r>
          </a:p>
          <a:p>
            <a:pPr algn="just" marL="488632" indent="-244316" lvl="1">
              <a:lnSpc>
                <a:spcPts val="3240"/>
              </a:lnSpc>
            </a:pPr>
          </a:p>
        </p:txBody>
      </p:sp>
      <p:grpSp>
        <p:nvGrpSpPr>
          <p:cNvPr name="Group 10" id="10"/>
          <p:cNvGrpSpPr/>
          <p:nvPr/>
        </p:nvGrpSpPr>
        <p:grpSpPr>
          <a:xfrm rot="0">
            <a:off x="15833871" y="9611583"/>
            <a:ext cx="1047362" cy="358353"/>
            <a:chOff x="0" y="0"/>
            <a:chExt cx="1396482" cy="477804"/>
          </a:xfrm>
        </p:grpSpPr>
        <p:sp>
          <p:nvSpPr>
            <p:cNvPr name="Freeform 11" id="11"/>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2" id="12"/>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4</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1407368" y="-3899942"/>
            <a:ext cx="15416047" cy="5133650"/>
            <a:chOff x="0" y="0"/>
            <a:chExt cx="18983094" cy="6321501"/>
          </a:xfrm>
        </p:grpSpPr>
        <p:sp>
          <p:nvSpPr>
            <p:cNvPr name="Freeform 6" id="6"/>
            <p:cNvSpPr/>
            <p:nvPr/>
          </p:nvSpPr>
          <p:spPr>
            <a:xfrm flipH="false" flipV="false" rot="0">
              <a:off x="0" y="0"/>
              <a:ext cx="18983094" cy="6321501"/>
            </a:xfrm>
            <a:custGeom>
              <a:avLst/>
              <a:gdLst/>
              <a:ahLst/>
              <a:cxnLst/>
              <a:rect r="r" b="b" t="t" l="l"/>
              <a:pathLst>
                <a:path h="6321501" w="18983094">
                  <a:moveTo>
                    <a:pt x="0" y="0"/>
                  </a:moveTo>
                  <a:lnTo>
                    <a:pt x="18983094" y="0"/>
                  </a:lnTo>
                  <a:lnTo>
                    <a:pt x="18983094" y="6321501"/>
                  </a:lnTo>
                  <a:lnTo>
                    <a:pt x="0" y="6321501"/>
                  </a:lnTo>
                  <a:close/>
                </a:path>
              </a:pathLst>
            </a:custGeom>
            <a:solidFill>
              <a:srgbClr val="000000">
                <a:alpha val="0"/>
              </a:srgbClr>
            </a:solidFill>
          </p:spPr>
        </p:sp>
        <p:sp>
          <p:nvSpPr>
            <p:cNvPr name="TextBox 7" id="7"/>
            <p:cNvSpPr txBox="true"/>
            <p:nvPr/>
          </p:nvSpPr>
          <p:spPr>
            <a:xfrm>
              <a:off x="0" y="28575"/>
              <a:ext cx="18983094" cy="6292926"/>
            </a:xfrm>
            <a:prstGeom prst="rect">
              <a:avLst/>
            </a:prstGeom>
          </p:spPr>
          <p:txBody>
            <a:bodyPr anchor="b" rtlCol="false" tIns="0" lIns="0" bIns="0" rIns="0"/>
            <a:lstStyle/>
            <a:p>
              <a:pPr algn="ctr">
                <a:lnSpc>
                  <a:spcPts val="3499"/>
                </a:lnSpc>
              </a:pPr>
            </a:p>
            <a:p>
              <a:pPr algn="ctr">
                <a:lnSpc>
                  <a:spcPts val="3499"/>
                </a:lnSpc>
              </a:pPr>
            </a:p>
            <a:p>
              <a:pPr algn="ctr">
                <a:lnSpc>
                  <a:spcPts val="3499"/>
                </a:lnSpc>
              </a:pPr>
            </a:p>
            <a:p>
              <a:pPr algn="ctr">
                <a:lnSpc>
                  <a:spcPts val="3499"/>
                </a:lnSpc>
              </a:pPr>
            </a:p>
            <a:p>
              <a:pPr algn="ctr">
                <a:lnSpc>
                  <a:spcPts val="3499"/>
                </a:lnSpc>
              </a:pPr>
            </a:p>
            <a:p>
              <a:pPr algn="ctr">
                <a:lnSpc>
                  <a:spcPts val="2916"/>
                </a:lnSpc>
              </a:pPr>
              <a:r>
                <a:rPr lang="en-US" sz="2700" b="true">
                  <a:solidFill>
                    <a:srgbClr val="A85229"/>
                  </a:solidFill>
                  <a:latin typeface="Cambria Bold"/>
                  <a:ea typeface="Cambria Bold"/>
                  <a:cs typeface="Cambria Bold"/>
                  <a:sym typeface="Cambria Bold"/>
                </a:rPr>
                <a:t>LITERATURE SURVEY</a:t>
              </a:r>
            </a:p>
          </p:txBody>
        </p:sp>
      </p:grpSp>
      <p:grpSp>
        <p:nvGrpSpPr>
          <p:cNvPr name="Group 8" id="8"/>
          <p:cNvGrpSpPr/>
          <p:nvPr/>
        </p:nvGrpSpPr>
        <p:grpSpPr>
          <a:xfrm rot="0">
            <a:off x="15776054" y="9641100"/>
            <a:ext cx="1047362" cy="358353"/>
            <a:chOff x="0" y="0"/>
            <a:chExt cx="1396482" cy="477804"/>
          </a:xfrm>
        </p:grpSpPr>
        <p:sp>
          <p:nvSpPr>
            <p:cNvPr name="Freeform 9" id="9"/>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0" id="10"/>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5</a:t>
              </a:r>
            </a:p>
          </p:txBody>
        </p:sp>
      </p:grpSp>
      <p:graphicFrame>
        <p:nvGraphicFramePr>
          <p:cNvPr name="Table 11" id="11"/>
          <p:cNvGraphicFramePr>
            <a:graphicFrameLocks noGrp="true"/>
          </p:cNvGraphicFramePr>
          <p:nvPr/>
        </p:nvGraphicFramePr>
        <p:xfrm>
          <a:off x="1407368" y="841184"/>
          <a:ext cx="15416047" cy="8105775"/>
        </p:xfrm>
        <a:graphic>
          <a:graphicData uri="http://schemas.openxmlformats.org/drawingml/2006/table">
            <a:tbl>
              <a:tblPr/>
              <a:tblGrid>
                <a:gridCol w="1856988"/>
                <a:gridCol w="3389765"/>
                <a:gridCol w="3389765"/>
                <a:gridCol w="3389765"/>
                <a:gridCol w="3389765"/>
              </a:tblGrid>
              <a:tr h="947428">
                <a:tc>
                  <a:txBody>
                    <a:bodyPr anchor="t" rtlCol="false"/>
                    <a:lstStyle/>
                    <a:p>
                      <a:pPr algn="ctr">
                        <a:lnSpc>
                          <a:spcPts val="3779"/>
                        </a:lnSpc>
                        <a:defRPr/>
                      </a:pPr>
                      <a:r>
                        <a:rPr lang="en-US" sz="2699" b="true">
                          <a:solidFill>
                            <a:srgbClr val="000000"/>
                          </a:solidFill>
                          <a:latin typeface="Times New Roman Bold"/>
                          <a:ea typeface="Times New Roman Bold"/>
                          <a:cs typeface="Times New Roman Bold"/>
                          <a:sym typeface="Times New Roman Bold"/>
                        </a:rPr>
                        <a:t>S.NO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b="true">
                          <a:solidFill>
                            <a:srgbClr val="000000"/>
                          </a:solidFill>
                          <a:latin typeface="Times New Roman Bold"/>
                          <a:ea typeface="Times New Roman Bold"/>
                          <a:cs typeface="Times New Roman Bold"/>
                          <a:sym typeface="Times New Roman Bold"/>
                        </a:rPr>
                        <a:t>Author &amp;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b="true">
                          <a:solidFill>
                            <a:srgbClr val="000000"/>
                          </a:solidFill>
                          <a:latin typeface="Times New Roman Bold"/>
                          <a:ea typeface="Times New Roman Bold"/>
                          <a:cs typeface="Times New Roman Bold"/>
                          <a:sym typeface="Times New Roman Bold"/>
                        </a:rPr>
                        <a:t>Technology Used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b="true">
                          <a:solidFill>
                            <a:srgbClr val="000000"/>
                          </a:solidFill>
                          <a:latin typeface="Times New Roman Bold"/>
                          <a:ea typeface="Times New Roman Bold"/>
                          <a:cs typeface="Times New Roman Bold"/>
                          <a:sym typeface="Times New Roman Bold"/>
                        </a:rPr>
                        <a:t>Advantages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b="true">
                          <a:solidFill>
                            <a:srgbClr val="000000"/>
                          </a:solidFill>
                          <a:latin typeface="Times New Roman Bold"/>
                          <a:ea typeface="Times New Roman Bold"/>
                          <a:cs typeface="Times New Roman Bold"/>
                          <a:sym typeface="Times New Roman Bold"/>
                        </a:rPr>
                        <a:t>Limitations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296922">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Kuradusenge et al.</a:t>
                      </a:r>
                      <a:endParaRPr lang="en-US" sz="1100"/>
                    </a:p>
                    <a:p>
                      <a:pPr algn="ctr">
                        <a:lnSpc>
                          <a:spcPts val="3779"/>
                        </a:lnSpc>
                      </a:pPr>
                      <a:r>
                        <a:rPr lang="en-US" sz="2700">
                          <a:solidFill>
                            <a:srgbClr val="000000"/>
                          </a:solidFill>
                          <a:latin typeface="Times New Roman"/>
                          <a:ea typeface="Times New Roman"/>
                          <a:cs typeface="Times New Roman"/>
                          <a:sym typeface="Times New Roman"/>
                        </a:rPr>
                        <a:t>(2023)</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Random Forest (RF),</a:t>
                      </a:r>
                      <a:endParaRPr lang="en-US" sz="1100"/>
                    </a:p>
                    <a:p>
                      <a:pPr algn="ctr">
                        <a:lnSpc>
                          <a:spcPts val="3779"/>
                        </a:lnSpc>
                      </a:pPr>
                      <a:r>
                        <a:rPr lang="en-US" sz="2700">
                          <a:solidFill>
                            <a:srgbClr val="000000"/>
                          </a:solidFill>
                          <a:latin typeface="Times New Roman"/>
                          <a:ea typeface="Times New Roman"/>
                          <a:cs typeface="Times New Roman"/>
                          <a:sym typeface="Times New Roman"/>
                        </a:rPr>
                        <a:t>Polynomial Regression</a:t>
                      </a:r>
                    </a:p>
                    <a:p>
                      <a:pPr algn="ctr">
                        <a:lnSpc>
                          <a:spcPts val="3779"/>
                        </a:lnSpc>
                      </a:pPr>
                      <a:r>
                        <a:rPr lang="en-US" sz="2700">
                          <a:solidFill>
                            <a:srgbClr val="000000"/>
                          </a:solidFill>
                          <a:latin typeface="Times New Roman"/>
                          <a:ea typeface="Times New Roman"/>
                          <a:cs typeface="Times New Roman"/>
                          <a:sym typeface="Times New Roman"/>
                        </a:rPr>
                        <a:t>(PR), Support Vector</a:t>
                      </a:r>
                    </a:p>
                    <a:p>
                      <a:pPr algn="ctr">
                        <a:lnSpc>
                          <a:spcPts val="3779"/>
                        </a:lnSpc>
                      </a:pPr>
                      <a:r>
                        <a:rPr lang="en-US" sz="2700">
                          <a:solidFill>
                            <a:srgbClr val="000000"/>
                          </a:solidFill>
                          <a:latin typeface="Times New Roman"/>
                          <a:ea typeface="Times New Roman"/>
                          <a:cs typeface="Times New Roman"/>
                          <a:sym typeface="Times New Roman"/>
                        </a:rPr>
                        <a:t>Regressor (SVR)</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RF achieved high</a:t>
                      </a:r>
                      <a:endParaRPr lang="en-US" sz="1100"/>
                    </a:p>
                    <a:p>
                      <a:pPr algn="ctr">
                        <a:lnSpc>
                          <a:spcPts val="3779"/>
                        </a:lnSpc>
                      </a:pPr>
                      <a:r>
                        <a:rPr lang="en-US" sz="2700">
                          <a:solidFill>
                            <a:srgbClr val="000000"/>
                          </a:solidFill>
                          <a:latin typeface="Times New Roman"/>
                          <a:ea typeface="Times New Roman"/>
                          <a:cs typeface="Times New Roman"/>
                          <a:sym typeface="Times New Roman"/>
                        </a:rPr>
                        <a:t>accuracy; identified</a:t>
                      </a:r>
                    </a:p>
                    <a:p>
                      <a:pPr algn="ctr">
                        <a:lnSpc>
                          <a:spcPts val="3779"/>
                        </a:lnSpc>
                      </a:pPr>
                      <a:r>
                        <a:rPr lang="en-US" sz="2700">
                          <a:solidFill>
                            <a:srgbClr val="000000"/>
                          </a:solidFill>
                          <a:latin typeface="Times New Roman"/>
                          <a:ea typeface="Times New Roman"/>
                          <a:cs typeface="Times New Roman"/>
                          <a:sym typeface="Times New Roman"/>
                        </a:rPr>
                        <a:t>optimal weather for</a:t>
                      </a:r>
                    </a:p>
                    <a:p>
                      <a:pPr algn="ctr">
                        <a:lnSpc>
                          <a:spcPts val="3779"/>
                        </a:lnSpc>
                      </a:pPr>
                      <a:r>
                        <a:rPr lang="en-US" sz="2700">
                          <a:solidFill>
                            <a:srgbClr val="000000"/>
                          </a:solidFill>
                          <a:latin typeface="Times New Roman"/>
                          <a:ea typeface="Times New Roman"/>
                          <a:cs typeface="Times New Roman"/>
                          <a:sym typeface="Times New Roman"/>
                        </a:rPr>
                        <a:t>potatoes and maize</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Limited to Musanze</a:t>
                      </a:r>
                      <a:endParaRPr lang="en-US" sz="1100"/>
                    </a:p>
                    <a:p>
                      <a:pPr algn="ctr">
                        <a:lnSpc>
                          <a:spcPts val="3779"/>
                        </a:lnSpc>
                      </a:pPr>
                      <a:r>
                        <a:rPr lang="en-US" sz="2700">
                          <a:solidFill>
                            <a:srgbClr val="000000"/>
                          </a:solidFill>
                          <a:latin typeface="Times New Roman"/>
                          <a:ea typeface="Times New Roman"/>
                          <a:cs typeface="Times New Roman"/>
                          <a:sym typeface="Times New Roman"/>
                        </a:rPr>
                        <a:t>district; only used</a:t>
                      </a:r>
                    </a:p>
                    <a:p>
                      <a:pPr algn="ctr">
                        <a:lnSpc>
                          <a:spcPts val="3779"/>
                        </a:lnSpc>
                      </a:pPr>
                      <a:r>
                        <a:rPr lang="en-US" sz="2700">
                          <a:solidFill>
                            <a:srgbClr val="000000"/>
                          </a:solidFill>
                          <a:latin typeface="Times New Roman"/>
                          <a:ea typeface="Times New Roman"/>
                          <a:cs typeface="Times New Roman"/>
                          <a:sym typeface="Times New Roman"/>
                        </a:rPr>
                        <a:t>rainfall and</a:t>
                      </a:r>
                    </a:p>
                    <a:p>
                      <a:pPr algn="ctr">
                        <a:lnSpc>
                          <a:spcPts val="3779"/>
                        </a:lnSpc>
                      </a:pPr>
                      <a:r>
                        <a:rPr lang="en-US" sz="2700">
                          <a:solidFill>
                            <a:srgbClr val="000000"/>
                          </a:solidFill>
                          <a:latin typeface="Times New Roman"/>
                          <a:ea typeface="Times New Roman"/>
                          <a:cs typeface="Times New Roman"/>
                          <a:sym typeface="Times New Roman"/>
                        </a:rPr>
                        <a:t>temperature</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61425">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Musanase et al.</a:t>
                      </a:r>
                      <a:endParaRPr lang="en-US" sz="1100"/>
                    </a:p>
                    <a:p>
                      <a:pPr algn="ctr">
                        <a:lnSpc>
                          <a:spcPts val="3779"/>
                        </a:lnSpc>
                      </a:pPr>
                      <a:r>
                        <a:rPr lang="en-US" sz="2700">
                          <a:solidFill>
                            <a:srgbClr val="000000"/>
                          </a:solidFill>
                          <a:latin typeface="Times New Roman"/>
                          <a:ea typeface="Times New Roman"/>
                          <a:cs typeface="Times New Roman"/>
                          <a:sym typeface="Times New Roman"/>
                        </a:rPr>
                        <a:t>(2023)</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Machine Learning, IoT,</a:t>
                      </a:r>
                      <a:endParaRPr lang="en-US" sz="1100"/>
                    </a:p>
                    <a:p>
                      <a:pPr algn="ctr">
                        <a:lnSpc>
                          <a:spcPts val="3779"/>
                        </a:lnSpc>
                      </a:pPr>
                      <a:r>
                        <a:rPr lang="en-US" sz="2700">
                          <a:solidFill>
                            <a:srgbClr val="000000"/>
                          </a:solidFill>
                          <a:latin typeface="Times New Roman"/>
                          <a:ea typeface="Times New Roman"/>
                          <a:cs typeface="Times New Roman"/>
                          <a:sym typeface="Times New Roman"/>
                        </a:rPr>
                        <a:t>Data-driven Analysis</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Enabled real-time</a:t>
                      </a:r>
                      <a:endParaRPr lang="en-US" sz="1100"/>
                    </a:p>
                    <a:p>
                      <a:pPr algn="ctr">
                        <a:lnSpc>
                          <a:spcPts val="3779"/>
                        </a:lnSpc>
                      </a:pPr>
                      <a:r>
                        <a:rPr lang="en-US" sz="2700">
                          <a:solidFill>
                            <a:srgbClr val="000000"/>
                          </a:solidFill>
                          <a:latin typeface="Times New Roman"/>
                          <a:ea typeface="Times New Roman"/>
                          <a:cs typeface="Times New Roman"/>
                          <a:sym typeface="Times New Roman"/>
                        </a:rPr>
                        <a:t>insights; improved</a:t>
                      </a:r>
                    </a:p>
                    <a:p>
                      <a:pPr algn="ctr">
                        <a:lnSpc>
                          <a:spcPts val="3779"/>
                        </a:lnSpc>
                      </a:pPr>
                      <a:r>
                        <a:rPr lang="en-US" sz="2700">
                          <a:solidFill>
                            <a:srgbClr val="000000"/>
                          </a:solidFill>
                          <a:latin typeface="Times New Roman"/>
                          <a:ea typeface="Times New Roman"/>
                          <a:cs typeface="Times New Roman"/>
                          <a:sym typeface="Times New Roman"/>
                        </a:rPr>
                        <a:t>precision farming</a:t>
                      </a:r>
                    </a:p>
                    <a:p>
                      <a:pPr algn="ctr">
                        <a:lnSpc>
                          <a:spcPts val="3779"/>
                        </a:lnSpc>
                      </a:pPr>
                      <a:r>
                        <a:rPr lang="en-US" sz="2700">
                          <a:solidFill>
                            <a:srgbClr val="000000"/>
                          </a:solidFill>
                          <a:latin typeface="Times New Roman"/>
                          <a:ea typeface="Times New Roman"/>
                          <a:cs typeface="Times New Roman"/>
                          <a:sym typeface="Times New Roman"/>
                        </a:rPr>
                        <a:t>and productivity</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Requires robust IoT</a:t>
                      </a:r>
                      <a:endParaRPr lang="en-US" sz="1100"/>
                    </a:p>
                    <a:p>
                      <a:pPr algn="ctr">
                        <a:lnSpc>
                          <a:spcPts val="3779"/>
                        </a:lnSpc>
                      </a:pPr>
                      <a:r>
                        <a:rPr lang="en-US" sz="2700">
                          <a:solidFill>
                            <a:srgbClr val="000000"/>
                          </a:solidFill>
                          <a:latin typeface="Times New Roman"/>
                          <a:ea typeface="Times New Roman"/>
                          <a:cs typeface="Times New Roman"/>
                          <a:sym typeface="Times New Roman"/>
                        </a:rPr>
                        <a:t>infrastructure; high</a:t>
                      </a:r>
                    </a:p>
                    <a:p>
                      <a:pPr algn="ctr">
                        <a:lnSpc>
                          <a:spcPts val="3779"/>
                        </a:lnSpc>
                      </a:pPr>
                      <a:r>
                        <a:rPr lang="en-US" sz="2700">
                          <a:solidFill>
                            <a:srgbClr val="000000"/>
                          </a:solidFill>
                          <a:latin typeface="Times New Roman"/>
                          <a:ea typeface="Times New Roman"/>
                          <a:cs typeface="Times New Roman"/>
                          <a:sym typeface="Times New Roman"/>
                        </a:rPr>
                        <a:t>data processing needs</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15719568" y="9681946"/>
            <a:ext cx="1047362" cy="358353"/>
            <a:chOff x="0" y="0"/>
            <a:chExt cx="1396482" cy="477804"/>
          </a:xfrm>
        </p:grpSpPr>
        <p:sp>
          <p:nvSpPr>
            <p:cNvPr name="Freeform 6" id="6"/>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7" id="7"/>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6</a:t>
              </a:r>
            </a:p>
          </p:txBody>
        </p:sp>
      </p:grpSp>
      <p:graphicFrame>
        <p:nvGraphicFramePr>
          <p:cNvPr name="Table 8" id="8"/>
          <p:cNvGraphicFramePr>
            <a:graphicFrameLocks noGrp="true"/>
          </p:cNvGraphicFramePr>
          <p:nvPr/>
        </p:nvGraphicFramePr>
        <p:xfrm>
          <a:off x="2173053" y="381770"/>
          <a:ext cx="15298789" cy="8799568"/>
        </p:xfrm>
        <a:graphic>
          <a:graphicData uri="http://schemas.openxmlformats.org/drawingml/2006/table">
            <a:tbl>
              <a:tblPr/>
              <a:tblGrid>
                <a:gridCol w="2085416"/>
                <a:gridCol w="2085416"/>
                <a:gridCol w="3667140"/>
                <a:gridCol w="3224257"/>
                <a:gridCol w="4236560"/>
              </a:tblGrid>
              <a:tr h="3817002">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Ali et al. (2022)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Remote Sensing (RS),</a:t>
                      </a:r>
                      <a:endParaRPr lang="en-US" sz="1100"/>
                    </a:p>
                    <a:p>
                      <a:pPr algn="ctr">
                        <a:lnSpc>
                          <a:spcPts val="3779"/>
                        </a:lnSpc>
                      </a:pPr>
                      <a:r>
                        <a:rPr lang="en-US" sz="2699">
                          <a:solidFill>
                            <a:srgbClr val="000000"/>
                          </a:solidFill>
                          <a:latin typeface="Times New Roman"/>
                          <a:ea typeface="Times New Roman"/>
                          <a:cs typeface="Times New Roman"/>
                          <a:sym typeface="Times New Roman"/>
                        </a:rPr>
                        <a:t>Hyperspectral &amp;</a:t>
                      </a:r>
                    </a:p>
                    <a:p>
                      <a:pPr algn="ctr">
                        <a:lnSpc>
                          <a:spcPts val="3779"/>
                        </a:lnSpc>
                      </a:pPr>
                      <a:r>
                        <a:rPr lang="en-US" sz="2699">
                          <a:solidFill>
                            <a:srgbClr val="000000"/>
                          </a:solidFill>
                          <a:latin typeface="Times New Roman"/>
                          <a:ea typeface="Times New Roman"/>
                          <a:cs typeface="Times New Roman"/>
                          <a:sym typeface="Times New Roman"/>
                        </a:rPr>
                        <a:t>Multispectral Imaging,</a:t>
                      </a:r>
                    </a:p>
                    <a:p>
                      <a:pPr algn="ctr">
                        <a:lnSpc>
                          <a:spcPts val="3779"/>
                        </a:lnSpc>
                      </a:pPr>
                      <a:r>
                        <a:rPr lang="en-US" sz="2699">
                          <a:solidFill>
                            <a:srgbClr val="000000"/>
                          </a:solidFill>
                          <a:latin typeface="Times New Roman"/>
                          <a:ea typeface="Times New Roman"/>
                          <a:cs typeface="Times New Roman"/>
                          <a:sym typeface="Times New Roman"/>
                        </a:rPr>
                        <a:t>Radar, Lidar,</a:t>
                      </a:r>
                    </a:p>
                    <a:p>
                      <a:pPr algn="ctr">
                        <a:lnSpc>
                          <a:spcPts val="3779"/>
                        </a:lnSpc>
                      </a:pPr>
                      <a:r>
                        <a:rPr lang="en-US" sz="2699">
                          <a:solidFill>
                            <a:srgbClr val="000000"/>
                          </a:solidFill>
                          <a:latin typeface="Times New Roman"/>
                          <a:ea typeface="Times New Roman"/>
                          <a:cs typeface="Times New Roman"/>
                          <a:sym typeface="Times New Roman"/>
                        </a:rPr>
                        <a:t>Spectroscopy</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Effective for large-</a:t>
                      </a:r>
                      <a:endParaRPr lang="en-US" sz="1100"/>
                    </a:p>
                    <a:p>
                      <a:pPr algn="ctr">
                        <a:lnSpc>
                          <a:spcPts val="3779"/>
                        </a:lnSpc>
                      </a:pPr>
                      <a:r>
                        <a:rPr lang="en-US" sz="2700">
                          <a:solidFill>
                            <a:srgbClr val="000000"/>
                          </a:solidFill>
                          <a:latin typeface="Times New Roman"/>
                          <a:ea typeface="Times New Roman"/>
                          <a:cs typeface="Times New Roman"/>
                          <a:sym typeface="Times New Roman"/>
                        </a:rPr>
                        <a:t>scale monitoring and</a:t>
                      </a:r>
                    </a:p>
                    <a:p>
                      <a:pPr algn="ctr">
                        <a:lnSpc>
                          <a:spcPts val="3779"/>
                        </a:lnSpc>
                      </a:pPr>
                      <a:r>
                        <a:rPr lang="en-US" sz="2700">
                          <a:solidFill>
                            <a:srgbClr val="000000"/>
                          </a:solidFill>
                          <a:latin typeface="Times New Roman"/>
                          <a:ea typeface="Times New Roman"/>
                          <a:cs typeface="Times New Roman"/>
                          <a:sym typeface="Times New Roman"/>
                        </a:rPr>
                        <a:t>early disease</a:t>
                      </a:r>
                    </a:p>
                    <a:p>
                      <a:pPr algn="ctr">
                        <a:lnSpc>
                          <a:spcPts val="3779"/>
                        </a:lnSpc>
                      </a:pPr>
                      <a:r>
                        <a:rPr lang="en-US" sz="2700">
                          <a:solidFill>
                            <a:srgbClr val="000000"/>
                          </a:solidFill>
                          <a:latin typeface="Times New Roman"/>
                          <a:ea typeface="Times New Roman"/>
                          <a:cs typeface="Times New Roman"/>
                          <a:sym typeface="Times New Roman"/>
                        </a:rPr>
                        <a:t>detection</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High-resolution</a:t>
                      </a:r>
                      <a:endParaRPr lang="en-US" sz="1100"/>
                    </a:p>
                    <a:p>
                      <a:pPr algn="ctr">
                        <a:lnSpc>
                          <a:spcPts val="3779"/>
                        </a:lnSpc>
                      </a:pPr>
                      <a:r>
                        <a:rPr lang="en-US" sz="2700">
                          <a:solidFill>
                            <a:srgbClr val="000000"/>
                          </a:solidFill>
                          <a:latin typeface="Times New Roman"/>
                          <a:ea typeface="Times New Roman"/>
                          <a:cs typeface="Times New Roman"/>
                          <a:sym typeface="Times New Roman"/>
                        </a:rPr>
                        <a:t>imagery is</a:t>
                      </a:r>
                    </a:p>
                    <a:p>
                      <a:pPr algn="ctr">
                        <a:lnSpc>
                          <a:spcPts val="3779"/>
                        </a:lnSpc>
                      </a:pPr>
                      <a:r>
                        <a:rPr lang="en-US" sz="2700">
                          <a:solidFill>
                            <a:srgbClr val="000000"/>
                          </a:solidFill>
                          <a:latin typeface="Times New Roman"/>
                          <a:ea typeface="Times New Roman"/>
                          <a:cs typeface="Times New Roman"/>
                          <a:sym typeface="Times New Roman"/>
                        </a:rPr>
                        <a:t>expensive; demands</a:t>
                      </a:r>
                    </a:p>
                    <a:p>
                      <a:pPr algn="ctr">
                        <a:lnSpc>
                          <a:spcPts val="3779"/>
                        </a:lnSpc>
                      </a:pPr>
                      <a:r>
                        <a:rPr lang="en-US" sz="2700">
                          <a:solidFill>
                            <a:srgbClr val="000000"/>
                          </a:solidFill>
                          <a:latin typeface="Times New Roman"/>
                          <a:ea typeface="Times New Roman"/>
                          <a:cs typeface="Times New Roman"/>
                          <a:sym typeface="Times New Roman"/>
                        </a:rPr>
                        <a:t>significant</a:t>
                      </a:r>
                    </a:p>
                    <a:p>
                      <a:pPr algn="ctr">
                        <a:lnSpc>
                          <a:spcPts val="3779"/>
                        </a:lnSpc>
                      </a:pPr>
                      <a:r>
                        <a:rPr lang="en-US" sz="2700">
                          <a:solidFill>
                            <a:srgbClr val="000000"/>
                          </a:solidFill>
                          <a:latin typeface="Times New Roman"/>
                          <a:ea typeface="Times New Roman"/>
                          <a:cs typeface="Times New Roman"/>
                          <a:sym typeface="Times New Roman"/>
                        </a:rPr>
                        <a:t>computational</a:t>
                      </a:r>
                    </a:p>
                    <a:p>
                      <a:pPr algn="ctr">
                        <a:lnSpc>
                          <a:spcPts val="3779"/>
                        </a:lnSpc>
                      </a:pPr>
                      <a:r>
                        <a:rPr lang="en-US" sz="2700">
                          <a:solidFill>
                            <a:srgbClr val="000000"/>
                          </a:solidFill>
                          <a:latin typeface="Times New Roman"/>
                          <a:ea typeface="Times New Roman"/>
                          <a:cs typeface="Times New Roman"/>
                          <a:sym typeface="Times New Roman"/>
                        </a:rPr>
                        <a:t>resources</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536772">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Abbas et al. (2020)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Times New Roman"/>
                          <a:ea typeface="Times New Roman"/>
                          <a:cs typeface="Times New Roman"/>
                          <a:sym typeface="Times New Roman"/>
                        </a:rPr>
                        <a:t>Linear Regression (LR),</a:t>
                      </a:r>
                      <a:endParaRPr lang="en-US" sz="1100"/>
                    </a:p>
                    <a:p>
                      <a:pPr algn="ctr">
                        <a:lnSpc>
                          <a:spcPts val="3779"/>
                        </a:lnSpc>
                      </a:pPr>
                      <a:r>
                        <a:rPr lang="en-US" sz="2700">
                          <a:solidFill>
                            <a:srgbClr val="000000"/>
                          </a:solidFill>
                          <a:latin typeface="Times New Roman"/>
                          <a:ea typeface="Times New Roman"/>
                          <a:cs typeface="Times New Roman"/>
                          <a:sym typeface="Times New Roman"/>
                        </a:rPr>
                        <a:t>Elastic Net, k-NN, SVR</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SVR performed</a:t>
                      </a:r>
                      <a:endParaRPr lang="en-US" sz="1100"/>
                    </a:p>
                    <a:p>
                      <a:pPr algn="ctr">
                        <a:lnSpc>
                          <a:spcPts val="3779"/>
                        </a:lnSpc>
                      </a:pPr>
                      <a:r>
                        <a:rPr lang="en-US" sz="2699">
                          <a:solidFill>
                            <a:srgbClr val="000000"/>
                          </a:solidFill>
                          <a:latin typeface="Times New Roman"/>
                          <a:ea typeface="Times New Roman"/>
                          <a:cs typeface="Times New Roman"/>
                          <a:sym typeface="Times New Roman"/>
                        </a:rPr>
                        <a:t>well; use of</a:t>
                      </a:r>
                    </a:p>
                    <a:p>
                      <a:pPr algn="ctr">
                        <a:lnSpc>
                          <a:spcPts val="3779"/>
                        </a:lnSpc>
                      </a:pPr>
                      <a:r>
                        <a:rPr lang="en-US" sz="2699">
                          <a:solidFill>
                            <a:srgbClr val="000000"/>
                          </a:solidFill>
                          <a:latin typeface="Times New Roman"/>
                          <a:ea typeface="Times New Roman"/>
                          <a:cs typeface="Times New Roman"/>
                          <a:sym typeface="Times New Roman"/>
                        </a:rPr>
                        <a:t>proximal sensing</a:t>
                      </a:r>
                    </a:p>
                    <a:p>
                      <a:pPr algn="ctr">
                        <a:lnSpc>
                          <a:spcPts val="3779"/>
                        </a:lnSpc>
                      </a:pPr>
                      <a:r>
                        <a:rPr lang="en-US" sz="2699">
                          <a:solidFill>
                            <a:srgbClr val="000000"/>
                          </a:solidFill>
                          <a:latin typeface="Times New Roman"/>
                          <a:ea typeface="Times New Roman"/>
                          <a:cs typeface="Times New Roman"/>
                          <a:sym typeface="Times New Roman"/>
                        </a:rPr>
                        <a:t>improved accuracy</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Ineffective k-NN;</a:t>
                      </a:r>
                      <a:endParaRPr lang="en-US" sz="1100"/>
                    </a:p>
                    <a:p>
                      <a:pPr algn="ctr">
                        <a:lnSpc>
                          <a:spcPts val="3779"/>
                        </a:lnSpc>
                      </a:pPr>
                      <a:r>
                        <a:rPr lang="en-US" sz="2699">
                          <a:solidFill>
                            <a:srgbClr val="000000"/>
                          </a:solidFill>
                          <a:latin typeface="Times New Roman"/>
                          <a:ea typeface="Times New Roman"/>
                          <a:cs typeface="Times New Roman"/>
                          <a:sym typeface="Times New Roman"/>
                        </a:rPr>
                        <a:t>required large</a:t>
                      </a:r>
                    </a:p>
                    <a:p>
                      <a:pPr algn="ctr">
                        <a:lnSpc>
                          <a:spcPts val="3779"/>
                        </a:lnSpc>
                      </a:pPr>
                      <a:r>
                        <a:rPr lang="en-US" sz="2699">
                          <a:solidFill>
                            <a:srgbClr val="000000"/>
                          </a:solidFill>
                          <a:latin typeface="Times New Roman"/>
                          <a:ea typeface="Times New Roman"/>
                          <a:cs typeface="Times New Roman"/>
                          <a:sym typeface="Times New Roman"/>
                        </a:rPr>
                        <a:t>datasets for reliable</a:t>
                      </a:r>
                    </a:p>
                    <a:p>
                      <a:pPr algn="ctr">
                        <a:lnSpc>
                          <a:spcPts val="3779"/>
                        </a:lnSpc>
                      </a:pPr>
                      <a:r>
                        <a:rPr lang="en-US" sz="2699">
                          <a:solidFill>
                            <a:srgbClr val="000000"/>
                          </a:solidFill>
                          <a:latin typeface="Times New Roman"/>
                          <a:ea typeface="Times New Roman"/>
                          <a:cs typeface="Times New Roman"/>
                          <a:sym typeface="Times New Roman"/>
                        </a:rPr>
                        <a:t>results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445794">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Tian et al. (2020)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Hybrid MLR-ANN, SVR,</a:t>
                      </a:r>
                      <a:endParaRPr lang="en-US" sz="1100"/>
                    </a:p>
                    <a:p>
                      <a:pPr algn="ctr">
                        <a:lnSpc>
                          <a:spcPts val="3779"/>
                        </a:lnSpc>
                      </a:pPr>
                      <a:r>
                        <a:rPr lang="en-US" sz="2699">
                          <a:solidFill>
                            <a:srgbClr val="000000"/>
                          </a:solidFill>
                          <a:latin typeface="Times New Roman"/>
                          <a:ea typeface="Times New Roman"/>
                          <a:cs typeface="Times New Roman"/>
                          <a:sym typeface="Times New Roman"/>
                        </a:rPr>
                        <a:t>Random Forest</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Increased accuracy</a:t>
                      </a:r>
                      <a:endParaRPr lang="en-US" sz="1100"/>
                    </a:p>
                    <a:p>
                      <a:pPr algn="ctr">
                        <a:lnSpc>
                          <a:spcPts val="3779"/>
                        </a:lnSpc>
                      </a:pPr>
                      <a:r>
                        <a:rPr lang="en-US" sz="2699">
                          <a:solidFill>
                            <a:srgbClr val="000000"/>
                          </a:solidFill>
                          <a:latin typeface="Times New Roman"/>
                          <a:ea typeface="Times New Roman"/>
                          <a:cs typeface="Times New Roman"/>
                          <a:sym typeface="Times New Roman"/>
                        </a:rPr>
                        <a:t>with reduced</a:t>
                      </a:r>
                    </a:p>
                    <a:p>
                      <a:pPr algn="ctr">
                        <a:lnSpc>
                          <a:spcPts val="3779"/>
                        </a:lnSpc>
                      </a:pPr>
                      <a:r>
                        <a:rPr lang="en-US" sz="2699">
                          <a:solidFill>
                            <a:srgbClr val="000000"/>
                          </a:solidFill>
                          <a:latin typeface="Times New Roman"/>
                          <a:ea typeface="Times New Roman"/>
                          <a:cs typeface="Times New Roman"/>
                          <a:sym typeface="Times New Roman"/>
                        </a:rPr>
                        <a:t>computation time</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Times New Roman"/>
                          <a:ea typeface="Times New Roman"/>
                          <a:cs typeface="Times New Roman"/>
                          <a:sym typeface="Times New Roman"/>
                        </a:rPr>
                        <a:t>Focused only on</a:t>
                      </a:r>
                      <a:endParaRPr lang="en-US" sz="1100"/>
                    </a:p>
                    <a:p>
                      <a:pPr algn="ctr">
                        <a:lnSpc>
                          <a:spcPts val="3779"/>
                        </a:lnSpc>
                      </a:pPr>
                      <a:r>
                        <a:rPr lang="en-US" sz="2699">
                          <a:solidFill>
                            <a:srgbClr val="000000"/>
                          </a:solidFill>
                          <a:latin typeface="Times New Roman"/>
                          <a:ea typeface="Times New Roman"/>
                          <a:cs typeface="Times New Roman"/>
                          <a:sym typeface="Times New Roman"/>
                        </a:rPr>
                        <a:t>paddy; validated on</a:t>
                      </a:r>
                    </a:p>
                    <a:p>
                      <a:pPr algn="ctr">
                        <a:lnSpc>
                          <a:spcPts val="3779"/>
                        </a:lnSpc>
                      </a:pPr>
                      <a:r>
                        <a:rPr lang="en-US" sz="2699">
                          <a:solidFill>
                            <a:srgbClr val="000000"/>
                          </a:solidFill>
                          <a:latin typeface="Times New Roman"/>
                          <a:ea typeface="Times New Roman"/>
                          <a:cs typeface="Times New Roman"/>
                          <a:sym typeface="Times New Roman"/>
                        </a:rPr>
                        <a:t>limited datasets</a:t>
                      </a:r>
                    </a:p>
                    <a:p>
                      <a:pPr algn="ctr">
                        <a:lnSpc>
                          <a:spcPts val="37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1943100" y="0"/>
            <a:ext cx="14401800" cy="738554"/>
            <a:chOff x="0" y="0"/>
            <a:chExt cx="19202400" cy="984738"/>
          </a:xfrm>
        </p:grpSpPr>
        <p:sp>
          <p:nvSpPr>
            <p:cNvPr name="Freeform 6" id="6"/>
            <p:cNvSpPr/>
            <p:nvPr/>
          </p:nvSpPr>
          <p:spPr>
            <a:xfrm flipH="false" flipV="false" rot="0">
              <a:off x="0" y="0"/>
              <a:ext cx="19202400" cy="984738"/>
            </a:xfrm>
            <a:custGeom>
              <a:avLst/>
              <a:gdLst/>
              <a:ahLst/>
              <a:cxnLst/>
              <a:rect r="r" b="b" t="t" l="l"/>
              <a:pathLst>
                <a:path h="984738" w="19202400">
                  <a:moveTo>
                    <a:pt x="0" y="0"/>
                  </a:moveTo>
                  <a:lnTo>
                    <a:pt x="19202400" y="0"/>
                  </a:lnTo>
                  <a:lnTo>
                    <a:pt x="19202400" y="984738"/>
                  </a:lnTo>
                  <a:lnTo>
                    <a:pt x="0" y="984738"/>
                  </a:lnTo>
                  <a:close/>
                </a:path>
              </a:pathLst>
            </a:custGeom>
            <a:solidFill>
              <a:srgbClr val="000000">
                <a:alpha val="0"/>
              </a:srgbClr>
            </a:solidFill>
          </p:spPr>
        </p:sp>
        <p:sp>
          <p:nvSpPr>
            <p:cNvPr name="TextBox 7" id="7"/>
            <p:cNvSpPr txBox="true"/>
            <p:nvPr/>
          </p:nvSpPr>
          <p:spPr>
            <a:xfrm>
              <a:off x="0" y="-28575"/>
              <a:ext cx="19202400" cy="1013313"/>
            </a:xfrm>
            <a:prstGeom prst="rect">
              <a:avLst/>
            </a:prstGeom>
          </p:spPr>
          <p:txBody>
            <a:bodyPr anchor="b" rtlCol="false" tIns="0" lIns="0" bIns="0" rIns="0"/>
            <a:lstStyle/>
            <a:p>
              <a:pPr algn="ctr">
                <a:lnSpc>
                  <a:spcPts val="3888"/>
                </a:lnSpc>
              </a:pPr>
              <a:r>
                <a:rPr lang="en-US" sz="3600" b="true">
                  <a:solidFill>
                    <a:srgbClr val="A85229"/>
                  </a:solidFill>
                  <a:latin typeface="Times New Roman Bold"/>
                  <a:ea typeface="Times New Roman Bold"/>
                  <a:cs typeface="Times New Roman Bold"/>
                  <a:sym typeface="Times New Roman Bold"/>
                </a:rPr>
                <a:t>RESEARCH GAPS IDENTIFIED</a:t>
              </a:r>
            </a:p>
          </p:txBody>
        </p:sp>
      </p:grpSp>
      <p:sp>
        <p:nvSpPr>
          <p:cNvPr name="TextBox 8" id="8"/>
          <p:cNvSpPr txBox="true"/>
          <p:nvPr/>
        </p:nvSpPr>
        <p:spPr>
          <a:xfrm rot="0">
            <a:off x="2034525" y="1283217"/>
            <a:ext cx="14403588" cy="7305130"/>
          </a:xfrm>
          <a:prstGeom prst="rect">
            <a:avLst/>
          </a:prstGeom>
        </p:spPr>
        <p:txBody>
          <a:bodyPr anchor="t" rtlCol="false" tIns="0" lIns="0" bIns="0" rIns="0">
            <a:spAutoFit/>
          </a:bodyPr>
          <a:lstStyle/>
          <a:p>
            <a:pPr algn="l" marL="660082" indent="-330041" lvl="1">
              <a:lnSpc>
                <a:spcPts val="2916"/>
              </a:lnSpc>
              <a:buFont typeface="Arial"/>
              <a:buChar char="•"/>
            </a:pPr>
            <a:r>
              <a:rPr lang="en-US" sz="2700">
                <a:solidFill>
                  <a:srgbClr val="514A40"/>
                </a:solidFill>
                <a:latin typeface="Times New Roman"/>
                <a:ea typeface="Times New Roman"/>
                <a:cs typeface="Times New Roman"/>
                <a:sym typeface="Times New Roman"/>
              </a:rPr>
              <a:t>Many models use only basic parameters like rainfall and temperature, ignoring critical factors such as pesticides, soil type, and real-time weather variations. </a:t>
            </a:r>
          </a:p>
          <a:p>
            <a:pPr algn="l" marL="660082" indent="-330041" lvl="1">
              <a:lnSpc>
                <a:spcPts val="2916"/>
              </a:lnSpc>
              <a:buFont typeface="Arial"/>
              <a:buChar char="•"/>
            </a:pPr>
            <a:r>
              <a:rPr lang="en-US" sz="2700">
                <a:solidFill>
                  <a:srgbClr val="514A40"/>
                </a:solidFill>
                <a:latin typeface="Times New Roman"/>
                <a:ea typeface="Times New Roman"/>
                <a:cs typeface="Times New Roman"/>
                <a:sym typeface="Times New Roman"/>
              </a:rPr>
              <a:t>Most studies are constrained to specific regions, reducing their generalizability to diverse agro-climatic zones. </a:t>
            </a:r>
          </a:p>
          <a:p>
            <a:pPr algn="l" marL="660082" indent="-330041" lvl="1">
              <a:lnSpc>
                <a:spcPts val="2916"/>
              </a:lnSpc>
              <a:buFont typeface="Arial"/>
              <a:buChar char="•"/>
            </a:pPr>
            <a:r>
              <a:rPr lang="en-US" sz="2700">
                <a:solidFill>
                  <a:srgbClr val="514A40"/>
                </a:solidFill>
                <a:latin typeface="Times New Roman"/>
                <a:ea typeface="Times New Roman"/>
                <a:cs typeface="Times New Roman"/>
                <a:sym typeface="Times New Roman"/>
              </a:rPr>
              <a:t>Few works combine linear, non-linear, and ensemble learning methods in a unified framework for yield prediction. </a:t>
            </a:r>
          </a:p>
          <a:p>
            <a:pPr algn="l" marL="660082" indent="-330041" lvl="1">
              <a:lnSpc>
                <a:spcPts val="2916"/>
              </a:lnSpc>
              <a:buFont typeface="Arial"/>
              <a:buChar char="•"/>
            </a:pPr>
            <a:r>
              <a:rPr lang="en-US" sz="2700">
                <a:solidFill>
                  <a:srgbClr val="514A40"/>
                </a:solidFill>
                <a:latin typeface="Times New Roman"/>
                <a:ea typeface="Times New Roman"/>
                <a:cs typeface="Times New Roman"/>
                <a:sym typeface="Times New Roman"/>
              </a:rPr>
              <a:t>Existing models often struggle to scale with larger datasets or adapt to multi-crop prediction scenarios.</a:t>
            </a:r>
          </a:p>
          <a:p>
            <a:pPr algn="l" marL="660082" indent="-330041" lvl="1">
              <a:lnSpc>
                <a:spcPts val="2916"/>
              </a:lnSpc>
            </a:pPr>
          </a:p>
        </p:txBody>
      </p:sp>
      <p:grpSp>
        <p:nvGrpSpPr>
          <p:cNvPr name="Group 9" id="9"/>
          <p:cNvGrpSpPr/>
          <p:nvPr/>
        </p:nvGrpSpPr>
        <p:grpSpPr>
          <a:xfrm rot="0">
            <a:off x="14327571" y="8775410"/>
            <a:ext cx="2604661" cy="2240996"/>
            <a:chOff x="0" y="0"/>
            <a:chExt cx="1248529" cy="1074208"/>
          </a:xfrm>
        </p:grpSpPr>
        <p:sp>
          <p:nvSpPr>
            <p:cNvPr name="Freeform 10" id="10"/>
            <p:cNvSpPr/>
            <p:nvPr/>
          </p:nvSpPr>
          <p:spPr>
            <a:xfrm flipH="false" flipV="false" rot="0">
              <a:off x="0" y="0"/>
              <a:ext cx="1248529" cy="1074208"/>
            </a:xfrm>
            <a:custGeom>
              <a:avLst/>
              <a:gdLst/>
              <a:ahLst/>
              <a:cxnLst/>
              <a:rect r="r" b="b" t="t" l="l"/>
              <a:pathLst>
                <a:path h="1074208" w="1248529">
                  <a:moveTo>
                    <a:pt x="0" y="0"/>
                  </a:moveTo>
                  <a:lnTo>
                    <a:pt x="1248529" y="0"/>
                  </a:lnTo>
                  <a:lnTo>
                    <a:pt x="1248529" y="1074208"/>
                  </a:lnTo>
                  <a:lnTo>
                    <a:pt x="0" y="1074208"/>
                  </a:lnTo>
                  <a:close/>
                </a:path>
              </a:pathLst>
            </a:custGeom>
            <a:solidFill>
              <a:srgbClr val="000000">
                <a:alpha val="0"/>
              </a:srgbClr>
            </a:solidFill>
          </p:spPr>
        </p:sp>
        <p:sp>
          <p:nvSpPr>
            <p:cNvPr name="TextBox 11" id="11"/>
            <p:cNvSpPr txBox="true"/>
            <p:nvPr/>
          </p:nvSpPr>
          <p:spPr>
            <a:xfrm>
              <a:off x="0" y="-9525"/>
              <a:ext cx="1248529" cy="1083733"/>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7</a:t>
              </a:r>
            </a:p>
          </p:txBody>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2337316" y="0"/>
            <a:ext cx="14377696" cy="1276140"/>
            <a:chOff x="0" y="0"/>
            <a:chExt cx="19170262" cy="1701520"/>
          </a:xfrm>
        </p:grpSpPr>
        <p:sp>
          <p:nvSpPr>
            <p:cNvPr name="Freeform 6" id="6"/>
            <p:cNvSpPr/>
            <p:nvPr/>
          </p:nvSpPr>
          <p:spPr>
            <a:xfrm flipH="false" flipV="false" rot="0">
              <a:off x="0" y="0"/>
              <a:ext cx="19170262" cy="1701520"/>
            </a:xfrm>
            <a:custGeom>
              <a:avLst/>
              <a:gdLst/>
              <a:ahLst/>
              <a:cxnLst/>
              <a:rect r="r" b="b" t="t" l="l"/>
              <a:pathLst>
                <a:path h="1701520" w="19170262">
                  <a:moveTo>
                    <a:pt x="0" y="0"/>
                  </a:moveTo>
                  <a:lnTo>
                    <a:pt x="19170262" y="0"/>
                  </a:lnTo>
                  <a:lnTo>
                    <a:pt x="19170262" y="1701520"/>
                  </a:lnTo>
                  <a:lnTo>
                    <a:pt x="0" y="1701520"/>
                  </a:lnTo>
                  <a:close/>
                </a:path>
              </a:pathLst>
            </a:custGeom>
            <a:solidFill>
              <a:srgbClr val="000000">
                <a:alpha val="0"/>
              </a:srgbClr>
            </a:solidFill>
          </p:spPr>
        </p:sp>
        <p:sp>
          <p:nvSpPr>
            <p:cNvPr name="TextBox 7" id="7"/>
            <p:cNvSpPr txBox="true"/>
            <p:nvPr/>
          </p:nvSpPr>
          <p:spPr>
            <a:xfrm>
              <a:off x="0" y="-28575"/>
              <a:ext cx="19170262" cy="1730095"/>
            </a:xfrm>
            <a:prstGeom prst="rect">
              <a:avLst/>
            </a:prstGeom>
          </p:spPr>
          <p:txBody>
            <a:bodyPr anchor="b" rtlCol="false" tIns="0" lIns="0" bIns="0" rIns="0"/>
            <a:lstStyle/>
            <a:p>
              <a:pPr algn="ctr">
                <a:lnSpc>
                  <a:spcPts val="3888"/>
                </a:lnSpc>
              </a:pPr>
              <a:r>
                <a:rPr lang="en-US" b="true" sz="3600">
                  <a:solidFill>
                    <a:srgbClr val="A85229"/>
                  </a:solidFill>
                  <a:latin typeface="Times New Roman Bold"/>
                  <a:ea typeface="Times New Roman Bold"/>
                  <a:cs typeface="Times New Roman Bold"/>
                  <a:sym typeface="Times New Roman Bold"/>
                </a:rPr>
                <a:t>PROPOSED WORK</a:t>
              </a:r>
            </a:p>
            <a:p>
              <a:pPr algn="ctr">
                <a:lnSpc>
                  <a:spcPts val="3888"/>
                </a:lnSpc>
              </a:pPr>
            </a:p>
          </p:txBody>
        </p:sp>
      </p:grpSp>
      <p:pic>
        <p:nvPicPr>
          <p:cNvPr name="Picture 8" id="8" descr="Clustered column chart representing 3 series combination chart for 4 categories"/>
          <p:cNvPicPr>
            <a:picLocks noChangeAspect="true"/>
          </p:cNvPicPr>
          <p:nvPr/>
        </p:nvPicPr>
        <p:blipFill>
          <a:blip r:embed="rId4"/>
          <a:stretch>
            <a:fillRect/>
          </a:stretch>
        </p:blipFill>
        <p:spPr>
          <a:xfrm rot="0">
            <a:off x="17511039" y="7975074"/>
            <a:ext cx="224140" cy="105935"/>
          </a:xfrm>
          <a:prstGeom prst="rect">
            <a:avLst/>
          </a:prstGeom>
        </p:spPr>
      </p:pic>
      <p:sp>
        <p:nvSpPr>
          <p:cNvPr name="TextBox 9" id="9"/>
          <p:cNvSpPr txBox="true"/>
          <p:nvPr/>
        </p:nvSpPr>
        <p:spPr>
          <a:xfrm rot="0">
            <a:off x="2254334" y="1598080"/>
            <a:ext cx="14007936" cy="7429500"/>
          </a:xfrm>
          <a:prstGeom prst="rect">
            <a:avLst/>
          </a:prstGeom>
        </p:spPr>
        <p:txBody>
          <a:bodyPr anchor="t" rtlCol="false" tIns="0" lIns="0" bIns="0" rIns="0">
            <a:spAutoFit/>
          </a:bodyPr>
          <a:lstStyle/>
          <a:p>
            <a:pPr algn="just">
              <a:lnSpc>
                <a:spcPts val="3240"/>
              </a:lnSpc>
            </a:pPr>
            <a:r>
              <a:rPr lang="en-US" sz="2700" b="true">
                <a:solidFill>
                  <a:srgbClr val="000000"/>
                </a:solidFill>
                <a:latin typeface="Arial Bold"/>
                <a:ea typeface="Arial Bold"/>
                <a:cs typeface="Arial Bold"/>
                <a:sym typeface="Arial Bold"/>
              </a:rPr>
              <a:t>Goal</a:t>
            </a:r>
            <a:r>
              <a:rPr lang="en-US" sz="2700">
                <a:solidFill>
                  <a:srgbClr val="000000"/>
                </a:solidFill>
                <a:latin typeface="Arial"/>
                <a:ea typeface="Arial"/>
                <a:cs typeface="Arial"/>
                <a:sym typeface="Arial"/>
              </a:rPr>
              <a:t>: Develop an accurate, scalable crop yield prediction model using a hybrid GEMLP approach</a:t>
            </a:r>
          </a:p>
          <a:p>
            <a:pPr algn="just">
              <a:lnSpc>
                <a:spcPts val="3240"/>
              </a:lnSpc>
            </a:pPr>
            <a:r>
              <a:rPr lang="en-US" sz="2700">
                <a:solidFill>
                  <a:srgbClr val="000000"/>
                </a:solidFill>
                <a:latin typeface="Arial"/>
                <a:ea typeface="Arial"/>
                <a:cs typeface="Arial"/>
                <a:sym typeface="Arial"/>
              </a:rPr>
              <a:t>         </a:t>
            </a:r>
          </a:p>
          <a:p>
            <a:pPr algn="just">
              <a:lnSpc>
                <a:spcPts val="3240"/>
              </a:lnSpc>
            </a:pPr>
            <a:r>
              <a:rPr lang="en-US" sz="2700" b="true">
                <a:solidFill>
                  <a:srgbClr val="000000"/>
                </a:solidFill>
                <a:latin typeface="Times New Roman Bold"/>
                <a:ea typeface="Times New Roman Bold"/>
                <a:cs typeface="Times New Roman Bold"/>
                <a:sym typeface="Times New Roman Bold"/>
              </a:rPr>
              <a:t>Model Components</a:t>
            </a:r>
            <a:r>
              <a:rPr lang="en-US" sz="2700">
                <a:solidFill>
                  <a:srgbClr val="000000"/>
                </a:solidFill>
                <a:latin typeface="Times New Roman"/>
                <a:ea typeface="Times New Roman"/>
                <a:cs typeface="Times New Roman"/>
                <a:sym typeface="Times New Roman"/>
              </a:rPr>
              <a:t>:</a:t>
            </a:r>
          </a:p>
          <a:p>
            <a:pPr algn="l" marL="488632" indent="-244316" lvl="1">
              <a:lnSpc>
                <a:spcPts val="3240"/>
              </a:lnSpc>
              <a:buFont typeface="Arial"/>
              <a:buChar char="•"/>
            </a:pPr>
            <a:r>
              <a:rPr lang="en-US" sz="2700">
                <a:solidFill>
                  <a:srgbClr val="000000"/>
                </a:solidFill>
                <a:latin typeface="Times New Roman"/>
                <a:ea typeface="Times New Roman"/>
                <a:cs typeface="Times New Roman"/>
                <a:sym typeface="Times New Roman"/>
              </a:rPr>
              <a:t>MLR for linear trends</a:t>
            </a:r>
          </a:p>
          <a:p>
            <a:pPr algn="l" marL="488632" indent="-244316" lvl="1">
              <a:lnSpc>
                <a:spcPts val="3240"/>
              </a:lnSpc>
              <a:buFont typeface="Arial"/>
              <a:buChar char="•"/>
            </a:pPr>
            <a:r>
              <a:rPr lang="en-US" sz="2700">
                <a:solidFill>
                  <a:srgbClr val="000000"/>
                </a:solidFill>
                <a:latin typeface="Times New Roman"/>
                <a:ea typeface="Times New Roman"/>
                <a:cs typeface="Times New Roman"/>
                <a:sym typeface="Times New Roman"/>
              </a:rPr>
              <a:t>PR for non-linear relationships</a:t>
            </a:r>
          </a:p>
          <a:p>
            <a:pPr algn="l" marL="488632" indent="-244316" lvl="1">
              <a:lnSpc>
                <a:spcPts val="3240"/>
              </a:lnSpc>
              <a:buFont typeface="Arial"/>
              <a:buChar char="•"/>
            </a:pPr>
            <a:r>
              <a:rPr lang="en-US" sz="2700">
                <a:solidFill>
                  <a:srgbClr val="000000"/>
                </a:solidFill>
                <a:latin typeface="Times New Roman"/>
                <a:ea typeface="Times New Roman"/>
                <a:cs typeface="Times New Roman"/>
                <a:sym typeface="Times New Roman"/>
              </a:rPr>
              <a:t>GBR for boosting prediction accuracy</a:t>
            </a:r>
          </a:p>
          <a:p>
            <a:pPr algn="just" marL="488632" indent="-244316" lvl="1">
              <a:lnSpc>
                <a:spcPts val="3240"/>
              </a:lnSpc>
            </a:pPr>
          </a:p>
          <a:p>
            <a:pPr algn="just" marL="488632" indent="-244316" lvl="1">
              <a:lnSpc>
                <a:spcPts val="3240"/>
              </a:lnSpc>
            </a:pPr>
            <a:r>
              <a:rPr lang="en-US" b="true" sz="2700">
                <a:solidFill>
                  <a:srgbClr val="000000"/>
                </a:solidFill>
                <a:latin typeface="Times New Roman Bold"/>
                <a:ea typeface="Times New Roman Bold"/>
                <a:cs typeface="Times New Roman Bold"/>
                <a:sym typeface="Times New Roman Bold"/>
              </a:rPr>
              <a:t>Inputs Used</a:t>
            </a:r>
            <a:r>
              <a:rPr lang="en-US" sz="2700">
                <a:solidFill>
                  <a:srgbClr val="000000"/>
                </a:solidFill>
                <a:latin typeface="Times New Roman"/>
                <a:ea typeface="Times New Roman"/>
                <a:cs typeface="Times New Roman"/>
                <a:sym typeface="Times New Roman"/>
              </a:rPr>
              <a:t>: Rainfall, temperature, pesticide use, and historical yield data</a:t>
            </a:r>
          </a:p>
          <a:p>
            <a:pPr algn="just" marL="488632" indent="-244316" lvl="1">
              <a:lnSpc>
                <a:spcPts val="3240"/>
              </a:lnSpc>
            </a:pPr>
          </a:p>
          <a:p>
            <a:pPr algn="l" marL="488632" indent="-244316" lvl="1">
              <a:lnSpc>
                <a:spcPts val="3240"/>
              </a:lnSpc>
            </a:pPr>
            <a:r>
              <a:rPr lang="en-US" b="true" sz="2700">
                <a:solidFill>
                  <a:srgbClr val="000000"/>
                </a:solidFill>
                <a:latin typeface="Times New Roman Bold"/>
                <a:ea typeface="Times New Roman Bold"/>
                <a:cs typeface="Times New Roman Bold"/>
                <a:sym typeface="Times New Roman Bold"/>
              </a:rPr>
              <a:t>Techniques Applied</a:t>
            </a:r>
            <a:r>
              <a:rPr lang="en-US" sz="2700">
                <a:solidFill>
                  <a:srgbClr val="000000"/>
                </a:solidFill>
                <a:latin typeface="Times New Roman"/>
                <a:ea typeface="Times New Roman"/>
                <a:cs typeface="Times New Roman"/>
                <a:sym typeface="Times New Roman"/>
              </a:rPr>
              <a:t>:</a:t>
            </a:r>
          </a:p>
          <a:p>
            <a:pPr algn="l" marL="488632" indent="-244316" lvl="1">
              <a:lnSpc>
                <a:spcPts val="3240"/>
              </a:lnSpc>
              <a:buFont typeface="Arial"/>
              <a:buChar char="•"/>
            </a:pPr>
            <a:r>
              <a:rPr lang="en-US" sz="2700">
                <a:solidFill>
                  <a:srgbClr val="000000"/>
                </a:solidFill>
                <a:latin typeface="Times New Roman"/>
                <a:ea typeface="Times New Roman"/>
                <a:cs typeface="Times New Roman"/>
                <a:sym typeface="Times New Roman"/>
              </a:rPr>
              <a:t>Feature engineering (encoding, standardization, polynomial expansion)</a:t>
            </a:r>
          </a:p>
          <a:p>
            <a:pPr algn="l" marL="488632" indent="-244316" lvl="1">
              <a:lnSpc>
                <a:spcPts val="3240"/>
              </a:lnSpc>
              <a:buFont typeface="Arial"/>
              <a:buChar char="•"/>
            </a:pPr>
            <a:r>
              <a:rPr lang="en-US" sz="2700">
                <a:solidFill>
                  <a:srgbClr val="000000"/>
                </a:solidFill>
                <a:latin typeface="Times New Roman"/>
                <a:ea typeface="Times New Roman"/>
                <a:cs typeface="Times New Roman"/>
                <a:sym typeface="Times New Roman"/>
              </a:rPr>
              <a:t>Ensemble learning with performance tuning</a:t>
            </a:r>
          </a:p>
          <a:p>
            <a:pPr algn="l" marL="488632" indent="-244316" lvl="1">
              <a:lnSpc>
                <a:spcPts val="3240"/>
              </a:lnSpc>
              <a:buFont typeface="Arial"/>
              <a:buChar char="•"/>
            </a:pPr>
            <a:r>
              <a:rPr lang="en-US" sz="2700">
                <a:solidFill>
                  <a:srgbClr val="000000"/>
                </a:solidFill>
                <a:latin typeface="Times New Roman"/>
                <a:ea typeface="Times New Roman"/>
                <a:cs typeface="Times New Roman"/>
                <a:sym typeface="Times New Roman"/>
              </a:rPr>
              <a:t>Evaluation using MSE, RMSE, MAE, R²</a:t>
            </a:r>
          </a:p>
          <a:p>
            <a:pPr algn="just" marL="488632" indent="-244316" lvl="1">
              <a:lnSpc>
                <a:spcPts val="3240"/>
              </a:lnSpc>
            </a:pPr>
          </a:p>
          <a:p>
            <a:pPr algn="just" marL="488632" indent="-244316" lvl="1">
              <a:lnSpc>
                <a:spcPts val="3240"/>
              </a:lnSpc>
            </a:pPr>
            <a:r>
              <a:rPr lang="en-US" b="true" sz="2700">
                <a:solidFill>
                  <a:srgbClr val="000000"/>
                </a:solidFill>
                <a:latin typeface="Times New Roman Bold"/>
                <a:ea typeface="Times New Roman Bold"/>
                <a:cs typeface="Times New Roman Bold"/>
                <a:sym typeface="Times New Roman Bold"/>
              </a:rPr>
              <a:t>Outcome</a:t>
            </a:r>
            <a:r>
              <a:rPr lang="en-US" sz="2700">
                <a:solidFill>
                  <a:srgbClr val="000000"/>
                </a:solidFill>
                <a:latin typeface="Times New Roman"/>
                <a:ea typeface="Times New Roman"/>
                <a:cs typeface="Times New Roman"/>
                <a:sym typeface="Times New Roman"/>
              </a:rPr>
              <a:t>: Achieves high accuracy (R² ≈ 97%), supports precision agriculture, and enables resource-efficient planning</a:t>
            </a:r>
          </a:p>
          <a:p>
            <a:pPr algn="just" marL="488632" indent="-244316" lvl="1">
              <a:lnSpc>
                <a:spcPts val="3240"/>
              </a:lnSpc>
            </a:pPr>
          </a:p>
        </p:txBody>
      </p:sp>
      <p:grpSp>
        <p:nvGrpSpPr>
          <p:cNvPr name="Group 10" id="10"/>
          <p:cNvGrpSpPr/>
          <p:nvPr/>
        </p:nvGrpSpPr>
        <p:grpSpPr>
          <a:xfrm rot="0">
            <a:off x="15667652" y="9723206"/>
            <a:ext cx="1047362" cy="358353"/>
            <a:chOff x="0" y="0"/>
            <a:chExt cx="1396482" cy="477804"/>
          </a:xfrm>
        </p:grpSpPr>
        <p:sp>
          <p:nvSpPr>
            <p:cNvPr name="Freeform 11" id="11"/>
            <p:cNvSpPr/>
            <p:nvPr/>
          </p:nvSpPr>
          <p:spPr>
            <a:xfrm flipH="false" flipV="false" rot="0">
              <a:off x="0" y="0"/>
              <a:ext cx="1396482" cy="477804"/>
            </a:xfrm>
            <a:custGeom>
              <a:avLst/>
              <a:gdLst/>
              <a:ahLst/>
              <a:cxnLst/>
              <a:rect r="r" b="b" t="t" l="l"/>
              <a:pathLst>
                <a:path h="477804" w="1396482">
                  <a:moveTo>
                    <a:pt x="0" y="0"/>
                  </a:moveTo>
                  <a:lnTo>
                    <a:pt x="1396482" y="0"/>
                  </a:lnTo>
                  <a:lnTo>
                    <a:pt x="1396482" y="477804"/>
                  </a:lnTo>
                  <a:lnTo>
                    <a:pt x="0" y="477804"/>
                  </a:lnTo>
                  <a:close/>
                </a:path>
              </a:pathLst>
            </a:custGeom>
            <a:solidFill>
              <a:srgbClr val="000000">
                <a:alpha val="0"/>
              </a:srgbClr>
            </a:solidFill>
          </p:spPr>
        </p:sp>
        <p:sp>
          <p:nvSpPr>
            <p:cNvPr name="TextBox 12" id="12"/>
            <p:cNvSpPr txBox="true"/>
            <p:nvPr/>
          </p:nvSpPr>
          <p:spPr>
            <a:xfrm>
              <a:off x="0" y="-9525"/>
              <a:ext cx="1396482" cy="487329"/>
            </a:xfrm>
            <a:prstGeom prst="rect">
              <a:avLst/>
            </a:prstGeom>
          </p:spPr>
          <p:txBody>
            <a:bodyPr anchor="ctr" rtlCol="false" tIns="0" lIns="0" bIns="0" rIns="0"/>
            <a:lstStyle/>
            <a:p>
              <a:pPr algn="r">
                <a:lnSpc>
                  <a:spcPts val="2879"/>
                </a:lnSpc>
              </a:pPr>
              <a:r>
                <a:rPr lang="en-US" sz="2400">
                  <a:solidFill>
                    <a:srgbClr val="514A40"/>
                  </a:solidFill>
                  <a:latin typeface="Cambria"/>
                  <a:ea typeface="Cambria"/>
                  <a:cs typeface="Cambria"/>
                  <a:sym typeface="Cambria"/>
                </a:rPr>
                <a:t>8</a:t>
              </a:r>
            </a:p>
          </p:txBody>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9385554"/>
            <a:ext cx="18288000" cy="82296"/>
            <a:chOff x="0" y="0"/>
            <a:chExt cx="24384000" cy="109728"/>
          </a:xfrm>
        </p:grpSpPr>
        <p:sp>
          <p:nvSpPr>
            <p:cNvPr name="Freeform 4" id="4"/>
            <p:cNvSpPr/>
            <p:nvPr/>
          </p:nvSpPr>
          <p:spPr>
            <a:xfrm flipH="false" flipV="false" rot="0">
              <a:off x="0" y="0"/>
              <a:ext cx="24384000" cy="109728"/>
            </a:xfrm>
            <a:custGeom>
              <a:avLst/>
              <a:gdLst/>
              <a:ahLst/>
              <a:cxnLst/>
              <a:rect r="r" b="b" t="t" l="l"/>
              <a:pathLst>
                <a:path h="109728" w="24384000">
                  <a:moveTo>
                    <a:pt x="0" y="0"/>
                  </a:moveTo>
                  <a:lnTo>
                    <a:pt x="24384000" y="0"/>
                  </a:lnTo>
                  <a:lnTo>
                    <a:pt x="24384000" y="109728"/>
                  </a:lnTo>
                  <a:lnTo>
                    <a:pt x="0" y="109728"/>
                  </a:lnTo>
                  <a:close/>
                </a:path>
              </a:pathLst>
            </a:custGeom>
            <a:solidFill>
              <a:srgbClr val="A85229"/>
            </a:solidFill>
          </p:spPr>
        </p:sp>
      </p:grpSp>
      <p:grpSp>
        <p:nvGrpSpPr>
          <p:cNvPr name="Group 5" id="5"/>
          <p:cNvGrpSpPr/>
          <p:nvPr/>
        </p:nvGrpSpPr>
        <p:grpSpPr>
          <a:xfrm rot="0">
            <a:off x="2611316" y="0"/>
            <a:ext cx="14401800" cy="1318846"/>
            <a:chOff x="0" y="0"/>
            <a:chExt cx="19202400" cy="1758462"/>
          </a:xfrm>
        </p:grpSpPr>
        <p:sp>
          <p:nvSpPr>
            <p:cNvPr name="Freeform 6" id="6"/>
            <p:cNvSpPr/>
            <p:nvPr/>
          </p:nvSpPr>
          <p:spPr>
            <a:xfrm flipH="false" flipV="false" rot="0">
              <a:off x="0" y="0"/>
              <a:ext cx="19202400" cy="1758462"/>
            </a:xfrm>
            <a:custGeom>
              <a:avLst/>
              <a:gdLst/>
              <a:ahLst/>
              <a:cxnLst/>
              <a:rect r="r" b="b" t="t" l="l"/>
              <a:pathLst>
                <a:path h="1758462" w="19202400">
                  <a:moveTo>
                    <a:pt x="0" y="0"/>
                  </a:moveTo>
                  <a:lnTo>
                    <a:pt x="19202400" y="0"/>
                  </a:lnTo>
                  <a:lnTo>
                    <a:pt x="19202400" y="1758462"/>
                  </a:lnTo>
                  <a:lnTo>
                    <a:pt x="0" y="1758462"/>
                  </a:lnTo>
                  <a:close/>
                </a:path>
              </a:pathLst>
            </a:custGeom>
            <a:solidFill>
              <a:srgbClr val="000000">
                <a:alpha val="0"/>
              </a:srgbClr>
            </a:solidFill>
          </p:spPr>
        </p:sp>
        <p:sp>
          <p:nvSpPr>
            <p:cNvPr name="TextBox 7" id="7"/>
            <p:cNvSpPr txBox="true"/>
            <p:nvPr/>
          </p:nvSpPr>
          <p:spPr>
            <a:xfrm>
              <a:off x="0" y="-28575"/>
              <a:ext cx="19202400" cy="1787037"/>
            </a:xfrm>
            <a:prstGeom prst="rect">
              <a:avLst/>
            </a:prstGeom>
          </p:spPr>
          <p:txBody>
            <a:bodyPr anchor="b" rtlCol="false" tIns="0" lIns="0" bIns="0" rIns="0"/>
            <a:lstStyle/>
            <a:p>
              <a:pPr algn="ctr">
                <a:lnSpc>
                  <a:spcPts val="3888"/>
                </a:lnSpc>
              </a:pPr>
              <a:r>
                <a:rPr lang="en-US" sz="3600" b="true">
                  <a:solidFill>
                    <a:srgbClr val="A85229"/>
                  </a:solidFill>
                  <a:latin typeface="Times New Roman Bold"/>
                  <a:ea typeface="Times New Roman Bold"/>
                  <a:cs typeface="Times New Roman Bold"/>
                  <a:sym typeface="Times New Roman Bold"/>
                </a:rPr>
                <a:t>SYSTEM ARCHITECTURE</a:t>
              </a:r>
            </a:p>
            <a:p>
              <a:pPr algn="ctr">
                <a:lnSpc>
                  <a:spcPts val="3888"/>
                </a:lnSpc>
              </a:pPr>
            </a:p>
          </p:txBody>
        </p:sp>
      </p:grpSp>
      <p:sp>
        <p:nvSpPr>
          <p:cNvPr name="TextBox 8" id="8"/>
          <p:cNvSpPr txBox="true"/>
          <p:nvPr/>
        </p:nvSpPr>
        <p:spPr>
          <a:xfrm rot="0">
            <a:off x="2034525" y="907346"/>
            <a:ext cx="14218950" cy="8049768"/>
          </a:xfrm>
          <a:prstGeom prst="rect">
            <a:avLst/>
          </a:prstGeom>
        </p:spPr>
        <p:txBody>
          <a:bodyPr anchor="t" rtlCol="false" tIns="0" lIns="0" bIns="0" rIns="0">
            <a:spAutoFit/>
          </a:bodyPr>
          <a:lstStyle/>
          <a:p>
            <a:pPr algn="ctr">
              <a:lnSpc>
                <a:spcPts val="2916"/>
              </a:lnSpc>
            </a:pPr>
          </a:p>
          <a:p>
            <a:pPr algn="ctr">
              <a:lnSpc>
                <a:spcPts val="2916"/>
              </a:lnSpc>
            </a:pPr>
          </a:p>
          <a:p>
            <a:pPr algn="ctr">
              <a:lnSpc>
                <a:spcPts val="2916"/>
              </a:lnSpc>
            </a:pPr>
          </a:p>
          <a:p>
            <a:pPr algn="ctr">
              <a:lnSpc>
                <a:spcPts val="2916"/>
              </a:lnSpc>
            </a:pPr>
          </a:p>
          <a:p>
            <a:pPr algn="ctr">
              <a:lnSpc>
                <a:spcPts val="2916"/>
              </a:lnSpc>
            </a:pPr>
          </a:p>
          <a:p>
            <a:pPr algn="l">
              <a:lnSpc>
                <a:spcPts val="2916"/>
              </a:lnSpc>
            </a:pPr>
          </a:p>
          <a:p>
            <a:pPr algn="l">
              <a:lnSpc>
                <a:spcPts val="2916"/>
              </a:lnSpc>
            </a:pPr>
          </a:p>
          <a:p>
            <a:pPr algn="l">
              <a:lnSpc>
                <a:spcPts val="2916"/>
              </a:lnSpc>
            </a:pPr>
          </a:p>
          <a:p>
            <a:pPr algn="l">
              <a:lnSpc>
                <a:spcPts val="2916"/>
              </a:lnSpc>
            </a:pPr>
          </a:p>
          <a:p>
            <a:pPr algn="l">
              <a:lnSpc>
                <a:spcPts val="2916"/>
              </a:lnSpc>
            </a:pPr>
          </a:p>
          <a:p>
            <a:pPr algn="ctr">
              <a:lnSpc>
                <a:spcPts val="2916"/>
              </a:lnSpc>
            </a:pPr>
          </a:p>
          <a:p>
            <a:pPr algn="ctr">
              <a:lnSpc>
                <a:spcPts val="2916"/>
              </a:lnSpc>
            </a:pPr>
          </a:p>
          <a:p>
            <a:pPr algn="ctr">
              <a:lnSpc>
                <a:spcPts val="2916"/>
              </a:lnSpc>
            </a:pPr>
          </a:p>
          <a:p>
            <a:pPr algn="ctr">
              <a:lnSpc>
                <a:spcPts val="2916"/>
              </a:lnSpc>
            </a:pPr>
          </a:p>
          <a:p>
            <a:pPr algn="ctr">
              <a:lnSpc>
                <a:spcPts val="2916"/>
              </a:lnSpc>
            </a:pPr>
          </a:p>
          <a:p>
            <a:pPr algn="ctr">
              <a:lnSpc>
                <a:spcPts val="2916"/>
              </a:lnSpc>
            </a:pPr>
          </a:p>
          <a:p>
            <a:pPr algn="ctr">
              <a:lnSpc>
                <a:spcPts val="2916"/>
              </a:lnSpc>
            </a:pPr>
          </a:p>
          <a:p>
            <a:pPr algn="ctr">
              <a:lnSpc>
                <a:spcPts val="2916"/>
              </a:lnSpc>
            </a:pPr>
          </a:p>
          <a:p>
            <a:pPr algn="ctr">
              <a:lnSpc>
                <a:spcPts val="2916"/>
              </a:lnSpc>
            </a:pPr>
          </a:p>
          <a:p>
            <a:pPr algn="ctr">
              <a:lnSpc>
                <a:spcPts val="2916"/>
              </a:lnSpc>
            </a:pPr>
          </a:p>
          <a:p>
            <a:pPr algn="ctr">
              <a:lnSpc>
                <a:spcPts val="2916"/>
              </a:lnSpc>
            </a:pPr>
            <a:r>
              <a:rPr lang="en-US" sz="3000">
                <a:solidFill>
                  <a:srgbClr val="514A40"/>
                </a:solidFill>
                <a:latin typeface="Times New Roman"/>
                <a:ea typeface="Times New Roman"/>
                <a:cs typeface="Times New Roman"/>
                <a:sym typeface="Times New Roman"/>
              </a:rPr>
              <a:t>Fig.1: Gradient-Enhanced Multiple Linear-Polynomial (GEMLP) Model</a:t>
            </a:r>
          </a:p>
          <a:p>
            <a:pPr algn="l">
              <a:lnSpc>
                <a:spcPts val="2916"/>
              </a:lnSpc>
            </a:pPr>
          </a:p>
        </p:txBody>
      </p:sp>
      <p:grpSp>
        <p:nvGrpSpPr>
          <p:cNvPr name="Group 9" id="9"/>
          <p:cNvGrpSpPr>
            <a:grpSpLocks noChangeAspect="true"/>
          </p:cNvGrpSpPr>
          <p:nvPr/>
        </p:nvGrpSpPr>
        <p:grpSpPr>
          <a:xfrm rot="0">
            <a:off x="4339402" y="1318846"/>
            <a:ext cx="10066393" cy="6296405"/>
            <a:chOff x="0" y="0"/>
            <a:chExt cx="13421858" cy="8395206"/>
          </a:xfrm>
        </p:grpSpPr>
        <p:sp>
          <p:nvSpPr>
            <p:cNvPr name="Freeform 10" id="10"/>
            <p:cNvSpPr/>
            <p:nvPr/>
          </p:nvSpPr>
          <p:spPr>
            <a:xfrm flipH="false" flipV="false" rot="0">
              <a:off x="0" y="0"/>
              <a:ext cx="13421868" cy="8395208"/>
            </a:xfrm>
            <a:custGeom>
              <a:avLst/>
              <a:gdLst/>
              <a:ahLst/>
              <a:cxnLst/>
              <a:rect r="r" b="b" t="t" l="l"/>
              <a:pathLst>
                <a:path h="8395208" w="13421868">
                  <a:moveTo>
                    <a:pt x="0" y="0"/>
                  </a:moveTo>
                  <a:lnTo>
                    <a:pt x="13421868" y="0"/>
                  </a:lnTo>
                  <a:lnTo>
                    <a:pt x="13421868" y="8395208"/>
                  </a:lnTo>
                  <a:lnTo>
                    <a:pt x="0" y="8395208"/>
                  </a:lnTo>
                  <a:lnTo>
                    <a:pt x="0" y="0"/>
                  </a:lnTo>
                  <a:close/>
                </a:path>
              </a:pathLst>
            </a:custGeom>
            <a:blipFill>
              <a:blip r:embed="rId3"/>
              <a:stretch>
                <a:fillRect l="0" t="0" r="0" b="0"/>
              </a:stretch>
            </a:blipFill>
          </p:spPr>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DAGtl6GgjQg</dc:identifier>
  <dcterms:modified xsi:type="dcterms:W3CDTF">2011-08-01T06:04:30Z</dcterms:modified>
  <cp:revision>1</cp:revision>
  <dc:title>ppt.pptx</dc:title>
</cp:coreProperties>
</file>